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265.xml" ContentType="application/vnd.openxmlformats-officedocument.presentationml.notesSlide+xml"/>
  <Override PartName="/ppt/notesSlides/notesSlide264.xml" ContentType="application/vnd.openxmlformats-officedocument.presentationml.notesSlide+xml"/>
  <Override PartName="/ppt/notesSlides/notesSlide260.xml" ContentType="application/vnd.openxmlformats-officedocument.presentationml.notesSlide+xml"/>
  <Override PartName="/ppt/notesSlides/notesSlide87.xml" ContentType="application/vnd.openxmlformats-officedocument.presentationml.notesSlide+xml"/>
  <Override PartName="/ppt/notesSlides/notesSlide259.xml" ContentType="application/vnd.openxmlformats-officedocument.presentationml.notesSlide+xml"/>
  <Override PartName="/ppt/notesSlides/notesSlide258.xml" ContentType="application/vnd.openxmlformats-officedocument.presentationml.notesSlide+xml"/>
  <Override PartName="/ppt/notesSlides/notesSlide257.xml" ContentType="application/vnd.openxmlformats-officedocument.presentationml.notesSlide+xml"/>
  <Override PartName="/ppt/notesSlides/notesSlide255.xml" ContentType="application/vnd.openxmlformats-officedocument.presentationml.notesSlide+xml"/>
  <Override PartName="/ppt/notesSlides/notesSlide252.xml" ContentType="application/vnd.openxmlformats-officedocument.presentationml.notesSlide+xml"/>
  <Override PartName="/ppt/notesSlides/notesSlide79.xml" ContentType="application/vnd.openxmlformats-officedocument.presentationml.notesSlide+xml"/>
  <Override PartName="/ppt/notesSlides/notesSlide248.xml" ContentType="application/vnd.openxmlformats-officedocument.presentationml.notesSlide+xml"/>
  <Override PartName="/ppt/notesSlides/_rels/notesSlide224.xml.rels" ContentType="application/vnd.openxmlformats-package.relationships+xml"/>
  <Override PartName="/ppt/notesSlides/_rels/notesSlide205.xml.rels" ContentType="application/vnd.openxmlformats-package.relationships+xml"/>
  <Override PartName="/ppt/notesSlides/_rels/notesSlide197.xml.rels" ContentType="application/vnd.openxmlformats-package.relationships+xml"/>
  <Override PartName="/ppt/notesSlides/_rels/notesSlide102.xml.rels" ContentType="application/vnd.openxmlformats-package.relationships+xml"/>
  <Override PartName="/ppt/notesSlides/_rels/notesSlide273.xml.rels" ContentType="application/vnd.openxmlformats-package.relationships+xml"/>
  <Override PartName="/ppt/notesSlides/_rels/notesSlide66.xml.rels" ContentType="application/vnd.openxmlformats-package.relationships+xml"/>
  <Override PartName="/ppt/notesSlides/_rels/notesSlide204.xml.rels" ContentType="application/vnd.openxmlformats-package.relationships+xml"/>
  <Override PartName="/ppt/notesSlides/_rels/notesSlide41.xml.rels" ContentType="application/vnd.openxmlformats-package.relationships+xml"/>
  <Override PartName="/ppt/notesSlides/_rels/notesSlide101.xml.rels" ContentType="application/vnd.openxmlformats-package.relationships+xml"/>
  <Override PartName="/ppt/notesSlides/_rels/notesSlide228.xml.rels" ContentType="application/vnd.openxmlformats-package.relationships+xml"/>
  <Override PartName="/ppt/notesSlides/_rels/notesSlide125.xml.rels" ContentType="application/vnd.openxmlformats-package.relationships+xml"/>
  <Override PartName="/ppt/notesSlides/_rels/notesSlide198.xml.rels" ContentType="application/vnd.openxmlformats-package.relationships+xml"/>
  <Override PartName="/ppt/notesSlides/_rels/notesSlide43.xml.rels" ContentType="application/vnd.openxmlformats-package.relationships+xml"/>
  <Override PartName="/ppt/notesSlides/_rels/notesSlide103.xml.rels" ContentType="application/vnd.openxmlformats-package.relationships+xml"/>
  <Override PartName="/ppt/notesSlides/_rels/notesSlide129.xml.rels" ContentType="application/vnd.openxmlformats-package.relationships+xml"/>
  <Override PartName="/ppt/notesSlides/_rels/notesSlide276.xml.rels" ContentType="application/vnd.openxmlformats-package.relationships+xml"/>
  <Override PartName="/ppt/notesSlides/_rels/notesSlide55.xml.rels" ContentType="application/vnd.openxmlformats-package.relationships+xml"/>
  <Override PartName="/ppt/notesSlides/_rels/notesSlide124.xml.rels" ContentType="application/vnd.openxmlformats-package.relationships+xml"/>
  <Override PartName="/ppt/notesSlides/_rels/notesSlide64.xml.rels" ContentType="application/vnd.openxmlformats-package.relationships+xml"/>
  <Override PartName="/ppt/notesSlides/_rels/notesSlide130.xml.rels" ContentType="application/vnd.openxmlformats-package.relationships+xml"/>
  <Override PartName="/ppt/notesSlides/_rels/notesSlide117.xml.rels" ContentType="application/vnd.openxmlformats-package.relationships+xml"/>
  <Override PartName="/ppt/notesSlides/_rels/notesSlide264.xml.rels" ContentType="application/vnd.openxmlformats-package.relationships+xml"/>
  <Override PartName="/ppt/notesSlides/_rels/notesSlide21.xml.rels" ContentType="application/vnd.openxmlformats-package.relationships+xml"/>
  <Override PartName="/ppt/notesSlides/_rels/notesSlide279.xml.rels" ContentType="application/vnd.openxmlformats-package.relationships+xml"/>
  <Override PartName="/ppt/notesSlides/_rels/notesSlide230.xml.rels" ContentType="application/vnd.openxmlformats-package.relationships+xml"/>
  <Override PartName="/ppt/notesSlides/_rels/notesSlide280.xml.rels" ContentType="application/vnd.openxmlformats-package.relationships+xml"/>
  <Override PartName="/ppt/notesSlides/_rels/notesSlide164.xml.rels" ContentType="application/vnd.openxmlformats-package.relationships+xml"/>
  <Override PartName="/ppt/notesSlides/_rels/notesSlide206.xml.rels" ContentType="application/vnd.openxmlformats-package.relationships+xml"/>
  <Override PartName="/ppt/notesSlides/_rels/notesSlide120.xml.rels" ContentType="application/vnd.openxmlformats-package.relationships+xml"/>
  <Override PartName="/ppt/notesSlides/_rels/notesSlide135.xml.rels" ContentType="application/vnd.openxmlformats-package.relationships+xml"/>
  <Override PartName="/ppt/notesSlides/_rels/notesSlide88.xml.rels" ContentType="application/vnd.openxmlformats-package.relationships+xml"/>
  <Override PartName="/ppt/notesSlides/_rels/notesSlide80.xml.rels" ContentType="application/vnd.openxmlformats-package.relationships+xml"/>
  <Override PartName="/ppt/notesSlides/_rels/notesSlide142.xml.rels" ContentType="application/vnd.openxmlformats-package.relationships+xml"/>
  <Override PartName="/ppt/notesSlides/_rels/notesSlide3.xml.rels" ContentType="application/vnd.openxmlformats-package.relationships+xml"/>
  <Override PartName="/ppt/notesSlides/_rels/notesSlide269.xml.rels" ContentType="application/vnd.openxmlformats-package.relationships+xml"/>
  <Override PartName="/ppt/notesSlides/_rels/notesSlide285.xml.rels" ContentType="application/vnd.openxmlformats-package.relationships+xml"/>
  <Override PartName="/ppt/notesSlides/_rels/notesSlide32.xml.rels" ContentType="application/vnd.openxmlformats-package.relationships+xml"/>
  <Override PartName="/ppt/notesSlides/_rels/notesSlide156.xml.rels" ContentType="application/vnd.openxmlformats-package.relationships+xml"/>
  <Override PartName="/ppt/notesSlides/_rels/notesSlide247.xml.rels" ContentType="application/vnd.openxmlformats-package.relationships+xml"/>
  <Override PartName="/ppt/notesSlides/_rels/notesSlide73.xml.rels" ContentType="application/vnd.openxmlformats-package.relationships+xml"/>
  <Override PartName="/ppt/notesSlides/_rels/notesSlide104.xml.rels" ContentType="application/vnd.openxmlformats-package.relationships+xml"/>
  <Override PartName="/ppt/notesSlides/_rels/notesSlide251.xml.rels" ContentType="application/vnd.openxmlformats-package.relationships+xml"/>
  <Override PartName="/ppt/notesSlides/_rels/notesSlide155.xml.rels" ContentType="application/vnd.openxmlformats-package.relationships+xml"/>
  <Override PartName="/ppt/notesSlides/_rels/notesSlide89.xml.rels" ContentType="application/vnd.openxmlformats-package.relationships+xml"/>
  <Override PartName="/ppt/notesSlides/_rels/notesSlide243.xml.rels" ContentType="application/vnd.openxmlformats-package.relationships+xml"/>
  <Override PartName="/ppt/notesSlides/_rels/notesSlide153.xml.rels" ContentType="application/vnd.openxmlformats-package.relationships+xml"/>
  <Override PartName="/ppt/notesSlides/_rels/notesSlide258.xml.rels" ContentType="application/vnd.openxmlformats-package.relationships+xml"/>
  <Override PartName="/ppt/notesSlides/_rels/notesSlide216.xml.rels" ContentType="application/vnd.openxmlformats-package.relationships+xml"/>
  <Override PartName="/ppt/notesSlides/_rels/notesSlide260.xml.rels" ContentType="application/vnd.openxmlformats-package.relationships+xml"/>
  <Override PartName="/ppt/notesSlides/_rels/notesSlide244.xml.rels" ContentType="application/vnd.openxmlformats-package.relationships+xml"/>
  <Override PartName="/ppt/notesSlides/_rels/notesSlide94.xml.rels" ContentType="application/vnd.openxmlformats-package.relationships+xml"/>
  <Override PartName="/ppt/notesSlides/_rels/notesSlide154.xml.rels" ContentType="application/vnd.openxmlformats-package.relationships+xml"/>
  <Override PartName="/ppt/notesSlides/_rels/notesSlide259.xml.rels" ContentType="application/vnd.openxmlformats-package.relationships+xml"/>
  <Override PartName="/ppt/notesSlides/_rels/notesSlide248.xml.rels" ContentType="application/vnd.openxmlformats-package.relationships+xml"/>
  <Override PartName="/ppt/notesSlides/_rels/notesSlide85.xml.rels" ContentType="application/vnd.openxmlformats-package.relationships+xml"/>
  <Override PartName="/ppt/notesSlides/_rels/notesSlide210.xml.rels" ContentType="application/vnd.openxmlformats-package.relationships+xml"/>
  <Override PartName="/ppt/notesSlides/_rels/notesSlide257.xml.rels" ContentType="application/vnd.openxmlformats-package.relationships+xml"/>
  <Override PartName="/ppt/notesSlides/_rels/notesSlide286.xml.rels" ContentType="application/vnd.openxmlformats-package.relationships+xml"/>
  <Override PartName="/ppt/notesSlides/_rels/notesSlide79.xml.rels" ContentType="application/vnd.openxmlformats-package.relationships+xml"/>
  <Override PartName="/ppt/notesSlides/_rels/notesSlide92.xml.rels" ContentType="application/vnd.openxmlformats-package.relationships+xml"/>
  <Override PartName="/ppt/notesSlides/_rels/notesSlide255.xml.rels" ContentType="application/vnd.openxmlformats-package.relationships+xml"/>
  <Override PartName="/ppt/notesSlides/_rels/notesSlide81.xml.rels" ContentType="application/vnd.openxmlformats-package.relationships+xml"/>
  <Override PartName="/ppt/notesSlides/_rels/notesSlide283.xml.rels" ContentType="application/vnd.openxmlformats-package.relationships+xml"/>
  <Override PartName="/ppt/notesSlides/_rels/notesSlide76.xml.rels" ContentType="application/vnd.openxmlformats-package.relationships+xml"/>
  <Override PartName="/ppt/notesSlides/_rels/notesSlide239.xml.rels" ContentType="application/vnd.openxmlformats-package.relationships+xml"/>
  <Override PartName="/ppt/notesSlides/_rels/notesSlide167.xml.rels" ContentType="application/vnd.openxmlformats-package.relationships+xml"/>
  <Override PartName="/ppt/notesSlides/_rels/notesSlide12.xml.rels" ContentType="application/vnd.openxmlformats-package.relationships+xml"/>
  <Override PartName="/ppt/notesSlides/_rels/notesSlide246.xml.rels" ContentType="application/vnd.openxmlformats-package.relationships+xml"/>
  <Override PartName="/ppt/notesSlides/_rels/notesSlide72.xml.rels" ContentType="application/vnd.openxmlformats-package.relationships+xml"/>
  <Override PartName="/ppt/notesSlides/_rels/notesSlide160.xml.rels" ContentType="application/vnd.openxmlformats-package.relationships+xml"/>
  <Override PartName="/ppt/notesSlides/_rels/notesSlide87.xml.rels" ContentType="application/vnd.openxmlformats-package.relationships+xml"/>
  <Override PartName="/ppt/notesSlides/_rels/notesSlide254.xml.rels" ContentType="application/vnd.openxmlformats-package.relationships+xml"/>
  <Override PartName="/ppt/notesSlides/_rels/notesSlide91.xml.rels" ContentType="application/vnd.openxmlformats-package.relationships+xml"/>
  <Override PartName="/ppt/notesSlides/_rels/notesSlide245.xml.rels" ContentType="application/vnd.openxmlformats-package.relationships+xml"/>
  <Override PartName="/ppt/notesSlides/_rels/notesSlide182.xml.rels" ContentType="application/vnd.openxmlformats-package.relationships+xml"/>
  <Override PartName="/ppt/notesSlides/_rels/notesSlide8.xml.rels" ContentType="application/vnd.openxmlformats-package.relationships+xml"/>
  <Override PartName="/ppt/notesSlides/_rels/notesSlide188.xml.rels" ContentType="application/vnd.openxmlformats-package.relationships+xml"/>
  <Override PartName="/ppt/notesSlides/_rels/notesSlide234.xml.rels" ContentType="application/vnd.openxmlformats-package.relationships+xml"/>
  <Override PartName="/ppt/notesSlides/_rels/notesSlide60.xml.rels" ContentType="application/vnd.openxmlformats-package.relationships+xml"/>
  <Override PartName="/ppt/notesSlides/_rels/notesSlide1.xml.rels" ContentType="application/vnd.openxmlformats-package.relationships+xml"/>
  <Override PartName="/ppt/notesSlides/_rels/notesSlide189.xml.rels" ContentType="application/vnd.openxmlformats-package.relationships+xml"/>
  <Override PartName="/ppt/notesSlides/_rels/notesSlide34.xml.rels" ContentType="application/vnd.openxmlformats-package.relationships+xml"/>
  <Override PartName="/ppt/notesSlides/_rels/notesSlide122.xml.rels" ContentType="application/vnd.openxmlformats-package.relationships+xml"/>
  <Override PartName="/ppt/notesSlides/_rels/notesSlide100.xml.rels" ContentType="application/vnd.openxmlformats-package.relationships+xml"/>
  <Override PartName="/ppt/notesSlides/_rels/notesSlide40.xml.rels" ContentType="application/vnd.openxmlformats-package.relationships+xml"/>
  <Override PartName="/ppt/notesSlides/_rels/notesSlide214.xml.rels" ContentType="application/vnd.openxmlformats-package.relationships+xml"/>
  <Override PartName="/ppt/notesSlides/_rels/notesSlide111.xml.rels" ContentType="application/vnd.openxmlformats-package.relationships+xml"/>
  <Override PartName="/ppt/notesSlides/_rels/notesSlide144.xml.rels" ContentType="application/vnd.openxmlformats-package.relationships+xml"/>
  <Override PartName="/ppt/notesSlides/_rels/notesSlide231.xml.rels" ContentType="application/vnd.openxmlformats-package.relationships+xml"/>
  <Override PartName="/ppt/notesSlides/_rels/notesSlide121.xml.rels" ContentType="application/vnd.openxmlformats-package.relationships+xml"/>
  <Override PartName="/ppt/notesSlides/_rels/notesSlide252.xml.rels" ContentType="application/vnd.openxmlformats-package.relationships+xml"/>
  <Override PartName="/ppt/notesSlides/_rels/notesSlide105.xml.rels" ContentType="application/vnd.openxmlformats-package.relationships+xml"/>
  <Override PartName="/ppt/notesSlides/_rels/notesSlide232.xml.rels" ContentType="application/vnd.openxmlformats-package.relationships+xml"/>
  <Override PartName="/ppt/notesSlides/_rels/notesSlide143.xml.rels" ContentType="application/vnd.openxmlformats-package.relationships+xml"/>
  <Override PartName="/ppt/notesSlides/_rels/notesSlide83.xml.rels" ContentType="application/vnd.openxmlformats-package.relationships+xml"/>
  <Override PartName="/ppt/notesSlides/_rels/notesSlide145.xml.rels" ContentType="application/vnd.openxmlformats-package.relationships+xml"/>
  <Override PartName="/ppt/notesSlides/_rels/notesSlide233.xml.rels" ContentType="application/vnd.openxmlformats-package.relationships+xml"/>
  <Override PartName="/ppt/notesSlides/_rels/notesSlide19.xml.rels" ContentType="application/vnd.openxmlformats-package.relationships+xml"/>
  <Override PartName="/ppt/notesSlides/_rels/notesSlide270.xml.rels" ContentType="application/vnd.openxmlformats-package.relationships+xml"/>
  <Override PartName="/ppt/notesSlides/_rels/notesSlide63.xml.rels" ContentType="application/vnd.openxmlformats-package.relationships+xml"/>
  <Override PartName="/ppt/notesSlides/_rels/notesSlide62.xml.rels" ContentType="application/vnd.openxmlformats-package.relationships+xml"/>
  <Override PartName="/ppt/notesSlides/_rels/notesSlide225.xml.rels" ContentType="application/vnd.openxmlformats-package.relationships+xml"/>
  <Override PartName="/ppt/notesSlides/_rels/notesSlide18.xml.rels" ContentType="application/vnd.openxmlformats-package.relationships+xml"/>
  <Override PartName="/ppt/notesSlides/_rels/notesSlide181.xml.rels" ContentType="application/vnd.openxmlformats-package.relationships+xml"/>
  <Override PartName="/ppt/notesSlides/_rels/notesSlide177.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201.xml.rels" ContentType="application/vnd.openxmlformats-package.relationships+xml"/>
  <Override PartName="/ppt/notesSlides/_rels/notesSlide146.xml.rels" ContentType="application/vnd.openxmlformats-package.relationships+xml"/>
  <Override PartName="/ppt/notesSlides/_rels/notesSlide147.xml.rels" ContentType="application/vnd.openxmlformats-package.relationships+xml"/>
  <Override PartName="/ppt/notesSlides/_rels/notesSlide192.xml.rels" ContentType="application/vnd.openxmlformats-package.relationships+xml"/>
  <Override PartName="/ppt/notesSlides/_rels/notesSlide9.xml.rels" ContentType="application/vnd.openxmlformats-package.relationships+xml"/>
  <Override PartName="/ppt/notesSlides/_rels/notesSlide148.xml.rels" ContentType="application/vnd.openxmlformats-package.relationships+xml"/>
  <Override PartName="/ppt/notesSlides/_rels/notesSlide90.xml.rels" ContentType="application/vnd.openxmlformats-package.relationships+xml"/>
  <Override PartName="/ppt/notesSlides/_rels/notesSlide253.xml.rels" ContentType="application/vnd.openxmlformats-package.relationships+xml"/>
  <Override PartName="/ppt/notesSlides/_rels/notesSlide150.xml.rels" ContentType="application/vnd.openxmlformats-package.relationships+xml"/>
  <Override PartName="/ppt/notesSlides/_rels/notesSlide207.xml.rels" ContentType="application/vnd.openxmlformats-package.relationships+xml"/>
  <Override PartName="/ppt/notesSlides/_rels/notesSlide199.xml.rels" ContentType="application/vnd.openxmlformats-package.relationships+xml"/>
  <Override PartName="/ppt/notesSlides/_rels/notesSlide157.xml.rels" ContentType="application/vnd.openxmlformats-package.relationships+xml"/>
  <Override PartName="/ppt/notesSlides/_rels/notesSlide265.xml.rels" ContentType="application/vnd.openxmlformats-package.relationships+xml"/>
  <Override PartName="/ppt/notesSlides/_rels/notesSlide58.xml.rels" ContentType="application/vnd.openxmlformats-package.relationships+xml"/>
  <Override PartName="/ppt/notesSlides/_rels/notesSlide162.xml.rels" ContentType="application/vnd.openxmlformats-package.relationships+xml"/>
  <Override PartName="/ppt/notesSlides/_rels/notesSlide274.xml.rels" ContentType="application/vnd.openxmlformats-package.relationships+xml"/>
  <Override PartName="/ppt/notesSlides/_rels/notesSlide67.xml.rels" ContentType="application/vnd.openxmlformats-package.relationships+xml"/>
  <Override PartName="/ppt/notesSlides/_rels/notesSlide127.xml.rels" ContentType="application/vnd.openxmlformats-package.relationships+xml"/>
  <Override PartName="/ppt/notesSlides/_rels/notesSlide268.xml.rels" ContentType="application/vnd.openxmlformats-package.relationships+xml"/>
  <Override PartName="/ppt/notesSlides/_rels/notesSlide165.xml.rels" ContentType="application/vnd.openxmlformats-package.relationships+xml"/>
  <Override PartName="/ppt/notesSlides/_rels/notesSlide261.xml.rels" ContentType="application/vnd.openxmlformats-package.relationships+xml"/>
  <Override PartName="/ppt/notesSlides/_rels/notesSlide74.xml.rels" ContentType="application/vnd.openxmlformats-package.relationships+xml"/>
  <Override PartName="/ppt/notesSlides/_rels/notesSlide237.xml.rels" ContentType="application/vnd.openxmlformats-package.relationships+xml"/>
  <Override PartName="/ppt/notesSlides/_rels/notesSlide281.xml.rels" ContentType="application/vnd.openxmlformats-package.relationships+xml"/>
  <Override PartName="/ppt/notesSlides/_rels/notesSlide180.xml.rels" ContentType="application/vnd.openxmlformats-package.relationships+xml"/>
  <Override PartName="/ppt/notesSlides/_rels/notesSlide185.xml.rels" ContentType="application/vnd.openxmlformats-package.relationships+xml"/>
  <Override PartName="/ppt/notesSlides/_rels/notesSlide275.xml.rels" ContentType="application/vnd.openxmlformats-package.relationships+xml"/>
  <Override PartName="/ppt/notesSlides/_rels/notesSlide128.xml.rels" ContentType="application/vnd.openxmlformats-package.relationships+xml"/>
  <Override PartName="/ppt/notesSlides/_rels/notesSlide75.xml.rels" ContentType="application/vnd.openxmlformats-package.relationships+xml"/>
  <Override PartName="/ppt/notesSlides/_rels/notesSlide282.xml.rels" ContentType="application/vnd.openxmlformats-package.relationships+xml"/>
  <Override PartName="/ppt/notesSlides/_rels/notesSlide266.xml.rels" ContentType="application/vnd.openxmlformats-package.relationships+xml"/>
  <Override PartName="/ppt/notesSlides/_rels/notesSlide163.xml.rels" ContentType="application/vnd.openxmlformats-package.relationships+xml"/>
  <Override PartName="/ppt/notesSlides/_rels/notesSlide119.xml.rels" ContentType="application/vnd.openxmlformats-package.relationships+xml"/>
  <Override PartName="/ppt/notesSlides/_rels/notesSlide187.xml.rels" ContentType="application/vnd.openxmlformats-package.relationships+xml"/>
  <Override PartName="/ppt/notesSlides/_rels/notesSlide77.xml.rels" ContentType="application/vnd.openxmlformats-package.relationships+xml"/>
  <Override PartName="/ppt/notesSlides/_rels/notesSlide284.xml.rels" ContentType="application/vnd.openxmlformats-package.relationships+xml"/>
  <Override PartName="/ppt/notesSlides/notesSlide246.xml" ContentType="application/vnd.openxmlformats-officedocument.presentationml.notesSlide+xml"/>
  <Override PartName="/ppt/notesSlides/notesSlide244.xml" ContentType="application/vnd.openxmlformats-officedocument.presentationml.notesSlide+xml"/>
  <Override PartName="/ppt/notesSlides/notesSlide243.xml" ContentType="application/vnd.openxmlformats-officedocument.presentationml.notesSlide+xml"/>
  <Override PartName="/ppt/notesSlides/notesSlide239.xml" ContentType="application/vnd.openxmlformats-officedocument.presentationml.notesSlide+xml"/>
  <Override PartName="/ppt/notesSlides/notesSlide237.xml" ContentType="application/vnd.openxmlformats-officedocument.presentationml.notesSlide+xml"/>
  <Override PartName="/ppt/notesSlides/notesSlide1.xml" ContentType="application/vnd.openxmlformats-officedocument.presentationml.notesSlide+xml"/>
  <Override PartName="/ppt/notesSlides/notesSlide280.xml" ContentType="application/vnd.openxmlformats-officedocument.presentationml.notesSlide+xml"/>
  <Override PartName="/ppt/notesSlides/notesSlide189.xml" ContentType="application/vnd.openxmlformats-officedocument.presentationml.notesSlide+xml"/>
  <Override PartName="/ppt/notesSlides/notesSlide283.xml" ContentType="application/vnd.openxmlformats-officedocument.presentationml.notesSlide+xml"/>
  <Override PartName="/ppt/notesSlides/notesSlide247.xml" ContentType="application/vnd.openxmlformats-officedocument.presentationml.notesSlide+xml"/>
  <Override PartName="/ppt/notesSlides/notesSlide34.xml" ContentType="application/vnd.openxmlformats-officedocument.presentationml.notesSlide+xml"/>
  <Override PartName="/ppt/notesSlides/notesSlide83.xml" ContentType="application/vnd.openxmlformats-officedocument.presentationml.notesSlide+xml"/>
  <Override PartName="/ppt/notesSlides/notesSlide102.xml" ContentType="application/vnd.openxmlformats-officedocument.presentationml.notesSlide+xml"/>
  <Override PartName="/ppt/notesSlides/notesSlide73.xml" ContentType="application/vnd.openxmlformats-officedocument.presentationml.notes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103.xml" ContentType="application/vnd.openxmlformats-officedocument.presentationml.notesSlide+xml"/>
  <Override PartName="/ppt/notesSlides/notesSlide225.xml" ContentType="application/vnd.openxmlformats-officedocument.presentationml.notesSlide+xml"/>
  <Override PartName="/ppt/notesSlides/notesSlide12.xml" ContentType="application/vnd.openxmlformats-officedocument.presentationml.notesSlide+xml"/>
  <Override PartName="/ppt/notesSlides/notesSlide182.xml" ContentType="application/vnd.openxmlformats-officedocument.presentationml.notesSlide+xml"/>
  <Override PartName="/ppt/notesSlides/notesSlide67.xml" ContentType="application/vnd.openxmlformats-officedocument.presentationml.notesSlide+xml"/>
  <Override PartName="/ppt/notesSlides/notesSlide135.xml" ContentType="application/vnd.openxmlformats-officedocument.presentationml.notesSlide+xml"/>
  <Override PartName="/ppt/notesSlides/notesSlide188.xml" ContentType="application/vnd.openxmlformats-officedocument.presentationml.notesSlide+xml"/>
  <Override PartName="/ppt/notesSlides/notesSlide85.xml" ContentType="application/vnd.openxmlformats-officedocument.presentationml.notesSlide+xml"/>
  <Override PartName="/ppt/notesSlides/notesSlide9.xml" ContentType="application/vnd.openxmlformats-officedocument.presentationml.notesSlide+xml"/>
  <Override PartName="/ppt/notesSlides/notesSlide104.xml" ContentType="application/vnd.openxmlformats-officedocument.presentationml.notesSlide+xml"/>
  <Override PartName="/ppt/notesSlides/notesSlide234.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55.xml" ContentType="application/vnd.openxmlformats-officedocument.presentationml.notesSlide+xml"/>
  <Override PartName="/ppt/notesSlides/notesSlide268.xml" ContentType="application/vnd.openxmlformats-officedocument.presentationml.notesSlide+xml"/>
  <Override PartName="/ppt/notesSlides/notesSlide245.xml" ContentType="application/vnd.openxmlformats-officedocument.presentationml.notesSlide+xml"/>
  <Override PartName="/ppt/notesSlides/notesSlide32.xml" ContentType="application/vnd.openxmlformats-officedocument.presentationml.notesSlide+xml"/>
  <Override PartName="/ppt/notesSlides/notesSlide58.xml" ContentType="application/vnd.openxmlformats-officedocument.presentationml.notesSlide+xml"/>
  <Override PartName="/ppt/notesSlides/notesSlide81.xml" ContentType="application/vnd.openxmlformats-officedocument.presentationml.notesSlide+xml"/>
  <Override PartName="/ppt/notesSlides/notesSlide100.xml" ContentType="application/vnd.openxmlformats-officedocument.presentationml.notesSlide+xml"/>
  <Override PartName="/ppt/notesSlides/notesSlide253.xml" ContentType="application/vnd.openxmlformats-officedocument.presentationml.notesSlide+xml"/>
  <Override PartName="/ppt/notesSlides/notesSlide40.xml" ContentType="application/vnd.openxmlformats-officedocument.presentationml.notesSlide+xml"/>
  <Override PartName="/ppt/notesSlides/notesSlide80.xml" ContentType="application/vnd.openxmlformats-officedocument.presentationml.notesSlide+xml"/>
  <Override PartName="/ppt/notesSlides/notesSlide130.xml" ContentType="application/vnd.openxmlformats-officedocument.presentationml.notesSlide+xml"/>
  <Override PartName="/ppt/notesSlides/notesSlide231.xml" ContentType="application/vnd.openxmlformats-officedocument.presentationml.notesSlide+xml"/>
  <Override PartName="/ppt/notesSlides/notesSlide270.xml" ContentType="application/vnd.openxmlformats-officedocument.presentationml.notesSlide+xml"/>
  <Override PartName="/ppt/notesSlides/notesSlide101.xml" ContentType="application/vnd.openxmlformats-officedocument.presentationml.notesSlide+xml"/>
  <Override PartName="/ppt/notesSlides/notesSlide233.xml" ContentType="application/vnd.openxmlformats-officedocument.presentationml.notesSlide+xml"/>
  <Override PartName="/ppt/notesSlides/notesSlide89.xml" ContentType="application/vnd.openxmlformats-officedocument.presentationml.notesSlide+xml"/>
  <Override PartName="/ppt/notesSlides/notesSlide276.xml" ContentType="application/vnd.openxmlformats-officedocument.presentationml.notesSlide+xml"/>
  <Override PartName="/ppt/notesSlides/notesSlide77.xml" ContentType="application/vnd.openxmlformats-officedocument.presentationml.notesSlide+xml"/>
  <Override PartName="/ppt/notesSlides/notesSlide266.xml" ContentType="application/vnd.openxmlformats-officedocument.presentationml.notesSlide+xml"/>
  <Override PartName="/ppt/notesSlides/notesSlide144.xml" ContentType="application/vnd.openxmlformats-officedocument.presentationml.notesSlide+xml"/>
  <Override PartName="/ppt/notesSlides/notesSlide281.xml" ContentType="application/vnd.openxmlformats-officedocument.presentationml.notesSlide+xml"/>
  <Override PartName="/ppt/notesSlides/notesSlide72.xml" ContentType="application/vnd.openxmlformats-officedocument.presentationml.notesSlide+xml"/>
  <Override PartName="/ppt/notesSlides/notesSlide122.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75.xml" ContentType="application/vnd.openxmlformats-officedocument.presentationml.notesSlide+xml"/>
  <Override PartName="/ppt/notesSlides/notesSlide105.xml" ContentType="application/vnd.openxmlformats-officedocument.presentationml.notesSlide+xml"/>
  <Override PartName="/ppt/notesSlides/notesSlide279.xml" ContentType="application/vnd.openxmlformats-officedocument.presentationml.notesSlide+xml"/>
  <Override PartName="/ppt/notesSlides/notesSlide120.xml" ContentType="application/vnd.openxmlformats-officedocument.presentationml.notesSlide+xml"/>
  <Override PartName="/ppt/notesSlides/notesSlide192.xml" ContentType="application/vnd.openxmlformats-officedocument.presentationml.notesSlide+xml"/>
  <Override PartName="/ppt/notesSlides/notesSlide124.xml" ContentType="application/vnd.openxmlformats-officedocument.presentationml.notesSlide+xml"/>
  <Override PartName="/ppt/notesSlides/notesSlide121.xml" ContentType="application/vnd.openxmlformats-officedocument.presentationml.notesSlide+xml"/>
  <Override PartName="/ppt/notesSlides/notesSlide269.xml" ContentType="application/vnd.openxmlformats-officedocument.presentationml.notesSlide+xml"/>
  <Override PartName="/ppt/notesSlides/notesSlide91.xml" ContentType="application/vnd.openxmlformats-officedocument.presentationml.notesSlide+xml"/>
  <Override PartName="/ppt/notesSlides/notesSlide232.xml" ContentType="application/vnd.openxmlformats-officedocument.presentationml.notesSlide+xml"/>
  <Override PartName="/ppt/notesSlides/notesSlide125.xml" ContentType="application/vnd.openxmlformats-officedocument.presentationml.notesSlide+xml"/>
  <Override PartName="/ppt/notesSlides/notesSlide90.xml" ContentType="application/vnd.openxmlformats-officedocument.presentationml.notesSlide+xml"/>
  <Override PartName="/ppt/notesSlides/notesSlide41.xml" ContentType="application/vnd.openxmlformats-officedocument.presentationml.notesSlide+xml"/>
  <Override PartName="/ppt/notesSlides/notesSlide254.xml" ContentType="application/vnd.openxmlformats-officedocument.presentationml.notesSlide+xml"/>
  <Override PartName="/ppt/notesSlides/notesSlide111.xml" ContentType="application/vnd.openxmlformats-officedocument.presentationml.notesSlide+xml"/>
  <Override PartName="/ppt/notesSlides/notesSlide127.xml" ContentType="application/vnd.openxmlformats-officedocument.presentationml.notesSlide+xml"/>
  <Override PartName="/ppt/notesSlides/notesSlide92.xml" ContentType="application/vnd.openxmlformats-officedocument.presentationml.notesSlide+xml"/>
  <Override PartName="/ppt/notesSlides/notesSlide142.xml" ContentType="application/vnd.openxmlformats-officedocument.presentationml.notesSlide+xml"/>
  <Override PartName="/ppt/notesSlides/notesSlide43.xml" ContentType="application/vnd.openxmlformats-officedocument.presentationml.notesSlide+xml"/>
  <Override PartName="/ppt/notesSlides/notesSlide18.xml" ContentType="application/vnd.openxmlformats-officedocument.presentationml.notesSlide+xml"/>
  <Override PartName="/ppt/notesSlides/notesSlide63.xml" ContentType="application/vnd.openxmlformats-officedocument.presentationml.notesSlide+xml"/>
  <Override PartName="/ppt/notesSlides/notesSlide66.xml" ContentType="application/vnd.openxmlformats-officedocument.presentationml.notesSlide+xml"/>
  <Override PartName="/ppt/notesSlides/notesSlide181.xml" ContentType="application/vnd.openxmlformats-officedocument.presentationml.notesSlide+xml"/>
  <Override PartName="/ppt/notesSlides/notesSlide210.xml" ContentType="application/vnd.openxmlformats-officedocument.presentationml.notesSlide+xml"/>
  <Override PartName="/ppt/notesSlides/notesSlide128.xml" ContentType="application/vnd.openxmlformats-officedocument.presentationml.notesSlide+xml"/>
  <Override PartName="/ppt/notesSlides/notesSlide4.xml" ContentType="application/vnd.openxmlformats-officedocument.presentationml.notesSlide+xml"/>
  <Override PartName="/ppt/notesSlides/notesSlide23.xml" ContentType="application/vnd.openxmlformats-officedocument.presentationml.notesSlide+xml"/>
  <Override PartName="/ppt/notesSlides/notesSlide76.xml" ContentType="application/vnd.openxmlformats-officedocument.presentationml.notesSlide+xml"/>
  <Override PartName="/ppt/notesSlides/notesSlide143.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50.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251.xml" ContentType="application/vnd.openxmlformats-officedocument.presentationml.notesSlide+xml"/>
  <Override PartName="/ppt/notesSlides/notesSlide160.xml" ContentType="application/vnd.openxmlformats-officedocument.presentationml.notesSlide+xml"/>
  <Override PartName="/ppt/notesSlides/notesSlide162.xml" ContentType="application/vnd.openxmlformats-officedocument.presentationml.notesSlide+xml"/>
  <Override PartName="/ppt/notesSlides/notesSlide60.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62.xml" ContentType="application/vnd.openxmlformats-officedocument.presentationml.notesSlide+xml"/>
  <Override PartName="/ppt/notesSlides/notesSlide165.xml" ContentType="application/vnd.openxmlformats-officedocument.presentationml.notesSlide+xml"/>
  <Override PartName="/ppt/notesSlides/notesSlide64.xml" ContentType="application/vnd.openxmlformats-officedocument.presentationml.notesSlide+xml"/>
  <Override PartName="/ppt/notesSlides/notesSlide167.xml" ContentType="application/vnd.openxmlformats-officedocument.presentationml.notesSlide+xml"/>
  <Override PartName="/ppt/notesSlides/notesSlide88.xml" ContentType="application/vnd.openxmlformats-officedocument.presentationml.notesSlide+xml"/>
  <Override PartName="/ppt/notesSlides/notesSlide261.xml" ContentType="application/vnd.openxmlformats-officedocument.presentationml.notesSlide+xml"/>
  <Override PartName="/ppt/notesSlides/notesSlide74.xml" ContentType="application/vnd.openxmlformats-officedocument.presentationml.notesSlide+xml"/>
  <Override PartName="/ppt/notesSlides/notesSlide177.xml" ContentType="application/vnd.openxmlformats-officedocument.presentationml.notesSlide+xml"/>
  <Override PartName="/ppt/notesSlides/notesSlide206.xml" ContentType="application/vnd.openxmlformats-officedocument.presentationml.notesSlide+xml"/>
  <Override PartName="/ppt/notesSlides/notesSlide274.xml" ContentType="application/vnd.openxmlformats-officedocument.presentationml.notesSlide+xml"/>
  <Override PartName="/ppt/notesSlides/notesSlide180.xml" ContentType="application/vnd.openxmlformats-officedocument.presentationml.notesSlide+xml"/>
  <Override PartName="/ppt/notesSlides/notesSlide117.xml" ContentType="application/vnd.openxmlformats-officedocument.presentationml.notesSlide+xml"/>
  <Override PartName="/ppt/notesSlides/notesSlide185.xml" ContentType="application/vnd.openxmlformats-officedocument.presentationml.notesSlide+xml"/>
  <Override PartName="/ppt/notesSlides/notesSlide282.xml" ContentType="application/vnd.openxmlformats-officedocument.presentationml.notesSlide+xml"/>
  <Override PartName="/ppt/notesSlides/notesSlide214.xml" ContentType="application/vnd.openxmlformats-officedocument.presentationml.notesSlide+xml"/>
  <Override PartName="/ppt/notesSlides/notesSlide187.xml" ContentType="application/vnd.openxmlformats-officedocument.presentationml.notesSlide+xml"/>
  <Override PartName="/ppt/notesSlides/notesSlide119.xml" ContentType="application/vnd.openxmlformats-officedocument.presentationml.notesSlide+xml"/>
  <Override PartName="/ppt/notesSlides/notesSlide216.xml" ContentType="application/vnd.openxmlformats-officedocument.presentationml.notesSlide+xml"/>
  <Override PartName="/ppt/notesSlides/notesSlide284.xml" ContentType="application/vnd.openxmlformats-officedocument.presentationml.notesSlide+xml"/>
  <Override PartName="/ppt/notesSlides/notesSlide94.xml" ContentType="application/vnd.openxmlformats-officedocument.presentationml.notesSlide+xml"/>
  <Override PartName="/ppt/notesSlides/notesSlide129.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228.xml" ContentType="application/vnd.openxmlformats-officedocument.presentationml.notesSlide+xml"/>
  <Override PartName="/ppt/notesSlides/notesSlide199.xml" ContentType="application/vnd.openxmlformats-officedocument.presentationml.notesSlide+xml"/>
  <Override PartName="/ppt/notesSlides/notesSlide201.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73.xml" ContentType="application/vnd.openxmlformats-officedocument.presentationml.notesSlide+xml"/>
  <Override PartName="/ppt/notesSlides/notesSlide275.xml" ContentType="application/vnd.openxmlformats-officedocument.presentationml.notesSlide+xml"/>
  <Override PartName="/ppt/notesSlides/notesSlide207.xml" ContentType="application/vnd.openxmlformats-officedocument.presentationml.notesSlide+xml"/>
  <Override PartName="/ppt/notesSlides/notesSlide224.xml" ContentType="application/vnd.openxmlformats-officedocument.presentationml.notesSlide+xml"/>
  <Override PartName="/ppt/notesSlides/notesSlide230.xml" ContentType="application/vnd.openxmlformats-officedocument.presentationml.notesSlide+xml"/>
  <Override PartName="/ppt/_rels/presentation.xml.rels" ContentType="application/vnd.openxmlformats-package.relationships+xml"/>
  <Override PartName="/ppt/media/image256.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9.png" ContentType="image/png"/>
  <Override PartName="/ppt/media/image121.png" ContentType="image/png"/>
  <Override PartName="/ppt/media/image248.png" ContentType="image/png"/>
  <Override PartName="/ppt/media/image120.png" ContentType="image/png"/>
  <Override PartName="/ppt/media/image247.png" ContentType="image/png"/>
  <Override PartName="/ppt/media/image246.png" ContentType="image/png"/>
  <Override PartName="/ppt/media/image245.png" ContentType="image/png"/>
  <Override PartName="/ppt/media/image244.png" ContentType="image/png"/>
  <Override PartName="/ppt/media/image200.png" ContentType="image/png"/>
  <Override PartName="/ppt/media/image9.jpeg" ContentType="image/jpeg"/>
  <Override PartName="/ppt/media/image158.png" ContentType="image/png"/>
  <Override PartName="/ppt/media/image6.png" ContentType="image/png"/>
  <Override PartName="/ppt/media/image47.png" ContentType="image/png"/>
  <Override PartName="/ppt/media/image35.png" ContentType="image/png"/>
  <Override PartName="/ppt/media/image17.png" ContentType="image/png"/>
  <Override PartName="/ppt/media/image85.png" ContentType="image/png"/>
  <Override PartName="/ppt/media/image109.png" ContentType="image/png"/>
  <Override PartName="/ppt/media/image177.png" ContentType="image/png"/>
  <Override PartName="/ppt/media/image5.png" ContentType="image/png"/>
  <Override PartName="/ppt/media/image157.png" ContentType="image/png"/>
  <Override PartName="/ppt/media/image82.png" ContentType="image/png"/>
  <Override PartName="/ppt/media/image106.png" ContentType="image/png"/>
  <Override PartName="/ppt/media/image175.png" ContentType="image/png"/>
  <Override PartName="/ppt/media/image10.png" ContentType="image/png"/>
  <Override PartName="/ppt/media/image12.jpeg" ContentType="image/jpeg"/>
  <Override PartName="/ppt/media/image156.png" ContentType="image/png"/>
  <Override PartName="/ppt/media/image4.png" ContentType="image/png"/>
  <Override PartName="/ppt/media/image13.png" ContentType="image/png"/>
  <Override PartName="/ppt/media/image16.png" ContentType="image/png"/>
  <Override PartName="/ppt/media/image136.jpeg" ContentType="image/jpeg"/>
  <Override PartName="/ppt/media/image81.png" ContentType="image/png"/>
  <Override PartName="/ppt/media/image105.png" ContentType="image/png"/>
  <Override PartName="/ppt/media/image173.png" ContentType="image/png"/>
  <Override PartName="/ppt/media/image33.png" ContentType="image/png"/>
  <Override PartName="/ppt/media/image48.png" ContentType="image/png"/>
  <Override PartName="/ppt/media/image32.png" ContentType="image/png"/>
  <Override PartName="/ppt/media/image264.jpeg" ContentType="image/jpeg"/>
  <Override PartName="/ppt/media/image176.png" ContentType="image/png"/>
  <Override PartName="/ppt/media/image84.png" ContentType="image/png"/>
  <Override PartName="/ppt/media/image108.png" ContentType="image/png"/>
  <Override PartName="/ppt/media/image2.png" ContentType="image/png"/>
  <Override PartName="/ppt/media/image57.png" ContentType="image/png"/>
  <Override PartName="/ppt/media/image58.png" ContentType="image/png"/>
  <Override PartName="/ppt/media/image24.png" ContentType="image/png"/>
  <Override PartName="/ppt/media/image186.png" ContentType="image/png"/>
  <Override PartName="/ppt/media/image59.png" ContentType="image/png"/>
  <Override PartName="/ppt/media/image182.png" ContentType="image/png"/>
  <Override PartName="/ppt/media/image25.png" ContentType="image/png"/>
  <Override PartName="/ppt/media/image114.png" ContentType="image/png"/>
  <Override PartName="/ppt/media/image90.png" ContentType="image/png"/>
  <Override PartName="/ppt/media/image22.png" ContentType="image/png"/>
  <Override PartName="/ppt/media/image187.png" ContentType="image/png"/>
  <Override PartName="/ppt/media/image119.png" ContentType="image/png"/>
  <Override PartName="/ppt/media/image95.png" ContentType="image/png"/>
  <Override PartName="/ppt/media/image27.png" ContentType="image/png"/>
  <Override PartName="/ppt/media/image26.png" ContentType="image/png"/>
  <Override PartName="/ppt/media/image118.png" ContentType="image/png"/>
  <Override PartName="/ppt/media/image94.png" ContentType="image/png"/>
  <Override PartName="/ppt/media/image23.png" ContentType="image/png"/>
  <Override PartName="/ppt/media/image185.png" ContentType="image/png"/>
  <Override PartName="/ppt/media/image117.png" ContentType="image/png"/>
  <Override PartName="/ppt/media/image60.png" ContentType="image/png"/>
  <Override PartName="/ppt/media/image34.png" ContentType="image/png"/>
  <Override PartName="/ppt/media/image153.jpeg" ContentType="image/jpeg"/>
  <Override PartName="/ppt/media/image62.png" ContentType="image/png"/>
  <Override PartName="/ppt/media/image63.png" ContentType="image/png"/>
  <Override PartName="/ppt/media/image64.png" ContentType="image/png"/>
  <Override PartName="/ppt/media/image11.png" ContentType="image/png"/>
  <Override PartName="/ppt/media/image87.png" ContentType="image/png"/>
  <Override PartName="/ppt/media/image19.png" ContentType="image/png"/>
  <Override PartName="/ppt/media/image113.png" ContentType="image/png"/>
  <Override PartName="/ppt/media/image181.png" ContentType="image/png"/>
  <Override PartName="/ppt/media/image21.png" ContentType="image/png"/>
  <Override PartName="/ppt/media/image183.png" ContentType="image/png"/>
  <Override PartName="/ppt/media/image91.png" ContentType="image/png"/>
  <Override PartName="/ppt/media/image115.png" ContentType="image/png"/>
  <Override PartName="/ppt/media/image97.png" ContentType="image/png"/>
  <Override PartName="/ppt/media/image29.png" ContentType="image/png"/>
  <Override PartName="/ppt/media/image107.png" ContentType="image/png"/>
  <Override PartName="/ppt/media/image83.png" ContentType="image/png"/>
  <Override PartName="/ppt/media/image15.png" ContentType="image/png"/>
  <Override PartName="/ppt/media/image18.png" ContentType="image/png"/>
  <Override PartName="/ppt/media/image86.png" ContentType="image/png"/>
  <Override PartName="/ppt/media/image123.png" ContentType="image/png"/>
  <Override PartName="/ppt/media/image191.png" ContentType="image/png"/>
  <Override PartName="/ppt/media/image124.png" ContentType="image/png"/>
  <Override PartName="/ppt/media/image192.png" ContentType="image/png"/>
  <Override PartName="/ppt/media/image31.png" ContentType="image/png"/>
  <Override PartName="/ppt/media/image193.png" ContentType="image/png"/>
  <Override PartName="/ppt/media/image125.png" ContentType="image/png"/>
  <Override PartName="/ppt/media/image28.png" ContentType="image/png"/>
  <Override PartName="/ppt/media/image96.png" ContentType="image/png"/>
  <Override PartName="/ppt/media/image70.png" ContentType="image/png"/>
  <Override PartName="/ppt/media/image112.png" ContentType="image/png"/>
  <Override PartName="/ppt/media/image180.png" ContentType="image/png"/>
  <Override PartName="/ppt/media/image272.png" ContentType="image/png"/>
  <Override PartName="/ppt/media/image3.png" ContentType="image/png"/>
  <Override PartName="/ppt/media/image104.png" ContentType="image/png"/>
  <Override PartName="/ppt/media/image80.png" ContentType="image/png"/>
  <Override PartName="/ppt/media/image260.png" ContentType="image/png"/>
  <Override PartName="/ppt/media/image79.png" ContentType="image/png"/>
  <Override PartName="/ppt/media/image146.wmf" ContentType="image/x-wmf"/>
  <Override PartName="/ppt/media/image271.png" ContentType="image/png"/>
  <Override PartName="/ppt/media/image203.png" ContentType="image/png"/>
  <Override PartName="/ppt/media/image266.jpeg" ContentType="image/jpeg"/>
  <Override PartName="/ppt/media/image52.png" ContentType="image/png"/>
  <Override PartName="/ppt/media/image270.png" ContentType="image/png"/>
  <Override PartName="/ppt/media/image89.png" ContentType="image/png"/>
  <Override PartName="/ppt/media/image126.png" ContentType="image/png"/>
  <Override PartName="/ppt/media/image267.png" ContentType="image/png"/>
  <Override PartName="/ppt/media/image184.png" ContentType="image/png"/>
  <Override PartName="/ppt/media/image92.png" ContentType="image/png"/>
  <Override PartName="/ppt/media/image116.png" ContentType="image/png"/>
  <Override PartName="/ppt/media/image98.png" ContentType="image/png"/>
  <Override PartName="/ppt/media/image265.png" ContentType="image/png"/>
  <Override PartName="/ppt/media/image122.png" ContentType="image/png"/>
  <Override PartName="/ppt/media/image190.png" ContentType="image/png"/>
  <Override PartName="/ppt/media/image20.png" ContentType="image/png"/>
  <Override PartName="/ppt/media/image103.png" ContentType="image/png"/>
  <Override PartName="/ppt/media/image263.png" ContentType="image/png"/>
  <Override PartName="/ppt/media/image262.png" ContentType="image/png"/>
  <Override PartName="/ppt/media/image261.png" ContentType="image/png"/>
  <Override PartName="/ppt/media/image99.png" ContentType="image/png"/>
  <Override PartName="/ppt/media/image71.png" ContentType="image/png"/>
  <Override PartName="/ppt/media/image204.png" ContentType="image/png"/>
  <Override PartName="/ppt/media/image154.jpeg" ContentType="image/jpeg"/>
  <Override PartName="/ppt/media/image88.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36.png" ContentType="image/png"/>
  <Override PartName="/ppt/media/image7.png" ContentType="image/png"/>
  <Override PartName="/ppt/media/image159.png" ContentType="image/png"/>
  <Override PartName="/ppt/media/image61.png" ContentType="image/png"/>
  <Override PartName="/ppt/media/image219.wmf" ContentType="image/x-wmf"/>
  <Override PartName="/ppt/media/image37.png" ContentType="image/png"/>
  <Override PartName="/ppt/media/image14.jpeg" ContentType="image/jpeg"/>
  <Override PartName="/ppt/media/image8.png" ContentType="image/png"/>
  <Override PartName="/ppt/media/image30.png" ContentType="image/png"/>
  <Override PartName="/ppt/media/image54.png" ContentType="image/png"/>
  <Override PartName="/ppt/media/image102.jpeg" ContentType="image/jpeg"/>
  <Override PartName="/ppt/media/image218.png" ContentType="image/png"/>
  <Override PartName="/ppt/media/image38.png" ContentType="image/png"/>
  <Override PartName="/ppt/media/image1.png" ContentType="image/png"/>
  <Override PartName="/ppt/media/image149.jpeg" ContentType="image/jpeg"/>
  <Override PartName="/ppt/media/image127.png" ContentType="image/png"/>
  <Override PartName="/ppt/media/image195.png" ContentType="image/png"/>
  <Override PartName="/ppt/media/image39.png" ContentType="image/png"/>
  <Override PartName="/ppt/media/image40.png" ContentType="image/png"/>
  <Override PartName="/ppt/media/image41.png" ContentType="image/png"/>
  <Override PartName="/ppt/media/image151.jpeg" ContentType="image/jpe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9.png" ContentType="image/png"/>
  <Override PartName="/ppt/media/image50.png" ContentType="image/png"/>
  <Override PartName="/ppt/media/image51.png" ContentType="image/png"/>
  <Override PartName="/ppt/media/image152.jpeg" ContentType="image/jpeg"/>
  <Override PartName="/ppt/media/image53.png" ContentType="image/png"/>
  <Override PartName="/ppt/media/image55.png" ContentType="image/png"/>
  <Override PartName="/ppt/media/image56.png" ContentType="image/png"/>
  <Override PartName="/ppt/media/image128.png" ContentType="image/png"/>
  <Override PartName="/ppt/media/image196.png" ContentType="image/png"/>
  <Override PartName="/ppt/media/image129.png" ContentType="image/png"/>
  <Override PartName="/ppt/media/image258.png" ContentType="image/png"/>
  <Override PartName="/ppt/media/image130.png" ContentType="image/png"/>
  <Override PartName="/ppt/media/image259.png" ContentType="image/png"/>
  <Override PartName="/ppt/media/image131.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7.png" ContentType="image/png"/>
  <Override PartName="/ppt/media/image93.jpeg" ContentType="image/jpeg"/>
  <Override PartName="/ppt/media/image138.png" ContentType="image/png"/>
  <Override PartName="/ppt/media/image139.png" ContentType="image/png"/>
  <Override PartName="/ppt/media/image268.png" ContentType="image/png"/>
  <Override PartName="/ppt/media/image140.png" ContentType="image/png"/>
  <Override PartName="/ppt/media/image269.png" ContentType="image/png"/>
  <Override PartName="/ppt/media/image141.png" ContentType="image/png"/>
  <Override PartName="/ppt/media/image142.png" ContentType="image/png"/>
  <Override PartName="/ppt/media/image143.png" ContentType="image/png"/>
  <Override PartName="/ppt/media/image148.jpeg" ContentType="image/jpeg"/>
  <Override PartName="/ppt/media/image144.png" ContentType="image/png"/>
  <Override PartName="/ppt/media/image145.png" ContentType="image/png"/>
  <Override PartName="/ppt/media/image147.png" ContentType="image/png"/>
  <Override PartName="/ppt/media/image202.jpeg" ContentType="image/jpeg"/>
  <Override PartName="/ppt/media/image150.png" ContentType="image/png"/>
  <Override PartName="/ppt/media/image160.png" ContentType="image/png"/>
  <Override PartName="/ppt/media/image161.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74.wmf" ContentType="image/x-wmf"/>
  <Override PartName="/ppt/media/image168.png" ContentType="image/png"/>
  <Override PartName="/ppt/media/image169.png" ContentType="image/png"/>
  <Override PartName="/ppt/media/image170.png" ContentType="image/png"/>
  <Override PartName="/ppt/media/image171.jpeg" ContentType="image/jpeg"/>
  <Override PartName="/ppt/media/image178.png" ContentType="image/png"/>
  <Override PartName="/ppt/media/image172.jpeg" ContentType="image/jpeg"/>
  <Override PartName="/ppt/media/image194.wmf" ContentType="image/x-wmf"/>
  <Override PartName="/ppt/media/image188.png" ContentType="image/png"/>
  <Override PartName="/ppt/media/image179.png" ContentType="image/png"/>
  <Override PartName="/ppt/media/image189.png" ContentType="image/png"/>
  <Override PartName="/ppt/media/image197.wmf" ContentType="image/x-wmf"/>
  <Override PartName="/ppt/media/image220.png" ContentType="image/png"/>
  <Override PartName="/ppt/media/image198.wmf" ContentType="image/x-wmf"/>
  <Override PartName="/ppt/media/image221.png" ContentType="image/png"/>
  <Override PartName="/ppt/media/image199.png" ContentType="image/png"/>
  <Override PartName="/ppt/media/image201.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jpeg" ContentType="image/jpeg"/>
  <Override PartName="/ppt/media/image257.png" ContentType="image/png"/>
  <Override PartName="/ppt/media/image155.jpeg" ContentType="image/jpeg"/>
  <Override PartName="/ppt/media/image214.png" ContentType="image/png"/>
  <Override PartName="/ppt/media/image215.png" ContentType="image/png"/>
  <Override PartName="/ppt/media/image216.png" ContentType="image/png"/>
  <Override PartName="/ppt/media/image217.png" ContentType="image/png"/>
  <Override PartName="/ppt/media/image222.png" ContentType="image/png"/>
  <Override PartName="/ppt/media/image223.png" ContentType="image/png"/>
  <Override PartName="/ppt/media/image224.png" ContentType="image/png"/>
  <Override PartName="/ppt/media/image225.png" ContentType="image/png"/>
  <Override PartName="/ppt/media/image226.png" ContentType="image/png"/>
  <Override PartName="/ppt/media/image227.png" ContentType="image/png"/>
  <Override PartName="/ppt/media/image100.png" ContentType="image/png"/>
  <Override PartName="/ppt/media/image228.png" ContentType="image/png"/>
  <Override PartName="/ppt/media/image101.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234.png" ContentType="image/png"/>
  <Override PartName="/ppt/media/image235.png" ContentType="image/png"/>
  <Override PartName="/ppt/media/image236.png" ContentType="image/png"/>
  <Override PartName="/ppt/media/image237.png" ContentType="image/png"/>
  <Override PartName="/ppt/media/image110.png" ContentType="image/png"/>
  <Override PartName="/ppt/media/image238.png" ContentType="image/png"/>
  <Override PartName="/ppt/media/image111.png" ContentType="image/png"/>
  <Override PartName="/ppt/media/image239.png" ContentType="image/png"/>
  <Override PartName="/ppt/media/image240.png" ContentType="image/png"/>
  <Override PartName="/ppt/media/image241.png" ContentType="image/png"/>
  <Override PartName="/ppt/media/image242.png" ContentType="image/png"/>
  <Override PartName="/ppt/media/image243.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19.xml.rels" ContentType="application/vnd.openxmlformats-package.relationships+xml"/>
  <Override PartName="/ppt/slides/_rels/slide32.xml.rels" ContentType="application/vnd.openxmlformats-package.relationships+xml"/>
  <Override PartName="/ppt/slides/_rels/slide53.xml.rels" ContentType="application/vnd.openxmlformats-package.relationships+xml"/>
  <Override PartName="/ppt/slides/_rels/slide48.xml.rels" ContentType="application/vnd.openxmlformats-package.relationships+xml"/>
  <Override PartName="/ppt/slides/_rels/slide218.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32.xml.rels" ContentType="application/vnd.openxmlformats-package.relationships+xml"/>
  <Override PartName="/ppt/slides/_rels/slide227.xml.rels" ContentType="application/vnd.openxmlformats-package.relationships+xml"/>
  <Override PartName="/ppt/slides/_rels/slide52.xml.rels" ContentType="application/vnd.openxmlformats-package.relationships+xml"/>
  <Override PartName="/ppt/slides/_rels/slide47.xml.rels" ContentType="application/vnd.openxmlformats-package.relationships+xml"/>
  <Override PartName="/ppt/slides/_rels/slide231.xml.rels" ContentType="application/vnd.openxmlformats-package.relationships+xml"/>
  <Override PartName="/ppt/slides/_rels/slide226.xml.rels" ContentType="application/vnd.openxmlformats-package.relationships+xml"/>
  <Override PartName="/ppt/slides/_rels/slide179.xml.rels" ContentType="application/vnd.openxmlformats-package.relationships+xml"/>
  <Override PartName="/ppt/slides/_rels/slide51.xml.rels" ContentType="application/vnd.openxmlformats-package.relationships+xml"/>
  <Override PartName="/ppt/slides/_rels/slide243.xml.rels" ContentType="application/vnd.openxmlformats-package.relationships+xml"/>
  <Override PartName="/ppt/slides/_rels/slide238.xml.rels" ContentType="application/vnd.openxmlformats-package.relationships+xml"/>
  <Override PartName="/ppt/slides/_rels/slide178.xml.rels" ContentType="application/vnd.openxmlformats-package.relationships+xml"/>
  <Override PartName="/ppt/slides/_rels/slide230.xml.rels" ContentType="application/vnd.openxmlformats-package.relationships+xml"/>
  <Override PartName="/ppt/slides/_rels/slide126.xml.rels" ContentType="application/vnd.openxmlformats-package.relationships+xml"/>
  <Override PartName="/ppt/slides/_rels/slide50.xml.rels" ContentType="application/vnd.openxmlformats-package.relationships+xml"/>
  <Override PartName="/ppt/slides/_rels/slide237.xml.rels" ContentType="application/vnd.openxmlformats-package.relationships+xml"/>
  <Override PartName="/ppt/slides/_rels/slide177.xml.rels" ContentType="application/vnd.openxmlformats-package.relationships+xml"/>
  <Override PartName="/ppt/slides/_rels/slide172.xml.rels" ContentType="application/vnd.openxmlformats-package.relationships+xml"/>
  <Override PartName="/ppt/slides/_rels/slide223.xml.rels" ContentType="application/vnd.openxmlformats-package.relationships+xml"/>
  <Override PartName="/ppt/slides/_rels/slide197.xml.rels" ContentType="application/vnd.openxmlformats-package.relationships+xml"/>
  <Override PartName="/ppt/slides/_rels/slide43.xml.rels" ContentType="application/vnd.openxmlformats-package.relationships+xml"/>
  <Override PartName="/ppt/slides/_rels/slide38.xml.rels" ContentType="application/vnd.openxmlformats-package.relationships+xml"/>
  <Override PartName="/ppt/slides/_rels/slide222.xml.rels" ContentType="application/vnd.openxmlformats-package.relationships+xml"/>
  <Override PartName="/ppt/slides/_rels/slide217.xml.rels" ContentType="application/vnd.openxmlformats-package.relationships+xml"/>
  <Override PartName="/ppt/slides/_rels/slide196.xml.rels" ContentType="application/vnd.openxmlformats-package.relationships+xml"/>
  <Override PartName="/ppt/slides/_rels/slide42.xml.rels" ContentType="application/vnd.openxmlformats-package.relationships+xml"/>
  <Override PartName="/ppt/slides/_rels/slide37.xml.rels" ContentType="application/vnd.openxmlformats-package.relationships+xml"/>
  <Override PartName="/ppt/slides/_rels/slide261.xml.rels" ContentType="application/vnd.openxmlformats-package.relationships+xml"/>
  <Override PartName="/ppt/slides/_rels/slide116.xml.rels" ContentType="application/vnd.openxmlformats-package.relationships+xml"/>
  <Override PartName="/ppt/slides/_rels/slide263.xml.rels" ContentType="application/vnd.openxmlformats-package.relationships+xml"/>
  <Override PartName="/ppt/slides/_rels/slide83.xml.rels" ContentType="application/vnd.openxmlformats-package.relationships+xml"/>
  <Override PartName="/ppt/slides/_rels/slide285.xml.rels" ContentType="application/vnd.openxmlformats-package.relationships+xml"/>
  <Override PartName="/ppt/slides/_rels/slide46.xml.rels" ContentType="application/vnd.openxmlformats-package.relationships+xml"/>
  <Override PartName="/ppt/slides/_rels/slide12.xml.rels" ContentType="application/vnd.openxmlformats-package.relationships+xml"/>
  <Override PartName="/ppt/slides/_rels/slide286.xml.rels" ContentType="application/vnd.openxmlformats-package.relationships+xml"/>
  <Override PartName="/ppt/slides/_rels/slide139.xml.rels" ContentType="application/vnd.openxmlformats-package.relationships+xml"/>
  <Override PartName="/ppt/slides/_rels/slide269.xml.rels" ContentType="application/vnd.openxmlformats-package.relationships+xml"/>
  <Override PartName="/ppt/slides/_rels/slide82.xml.rels" ContentType="application/vnd.openxmlformats-package.relationships+xml"/>
  <Override PartName="/ppt/slides/_rels/slide115.xml.rels" ContentType="application/vnd.openxmlformats-package.relationships+xml"/>
  <Override PartName="/ppt/slides/_rels/slide262.xml.rels" ContentType="application/vnd.openxmlformats-package.relationships+xml"/>
  <Override PartName="/ppt/slides/_rels/slide97.xml.rels" ContentType="application/vnd.openxmlformats-package.relationships+xml"/>
  <Override PartName="/ppt/slides/_rels/slide112.xml.rels" ContentType="application/vnd.openxmlformats-package.relationships+xml"/>
  <Override PartName="/ppt/slides/_rels/slide107.xml.rels" ContentType="application/vnd.openxmlformats-package.relationships+xml"/>
  <Override PartName="/ppt/slides/_rels/slide254.xml.rels" ContentType="application/vnd.openxmlformats-package.relationships+xml"/>
  <Override PartName="/ppt/slides/_rels/slide74.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34.xml.rels" ContentType="application/vnd.openxmlformats-package.relationships+xml"/>
  <Override PartName="/ppt/slides/_rels/slide128.xml.rels" ContentType="application/vnd.openxmlformats-package.relationships+xml"/>
  <Override PartName="/ppt/slides/_rels/slide275.xml.rels" ContentType="application/vnd.openxmlformats-package.relationships+xml"/>
  <Override PartName="/ppt/slides/_rels/slide95.xml.rels" ContentType="application/vnd.openxmlformats-package.relationships+xml"/>
  <Override PartName="/ppt/slides/_rels/slide33.xml.rels" ContentType="application/vnd.openxmlformats-package.relationships+xml"/>
  <Override PartName="/ppt/slides/_rels/slide113.xml.rels" ContentType="application/vnd.openxmlformats-package.relationships+xml"/>
  <Override PartName="/ppt/slides/_rels/slide108.xml.rels" ContentType="application/vnd.openxmlformats-package.relationships+xml"/>
  <Override PartName="/ppt/slides/_rels/slide260.xml.rels" ContentType="application/vnd.openxmlformats-package.relationships+xml"/>
  <Override PartName="/ppt/slides/_rels/slide255.xml.rels" ContentType="application/vnd.openxmlformats-package.relationships+xml"/>
  <Override PartName="/ppt/slides/_rels/slide80.xml.rels" ContentType="application/vnd.openxmlformats-package.relationships+xml"/>
  <Override PartName="/ppt/slides/_rels/slide75.xml.rels" ContentType="application/vnd.openxmlformats-package.relationships+xml"/>
  <Override PartName="/ppt/slides/_rels/slide123.xml.rels" ContentType="application/vnd.openxmlformats-package.relationships+xml"/>
  <Override PartName="/ppt/slides/_rels/slide118.xml.rels" ContentType="application/vnd.openxmlformats-package.relationships+xml"/>
  <Override PartName="/ppt/slides/_rels/slide90.xml.rels" ContentType="application/vnd.openxmlformats-package.relationships+xml"/>
  <Override PartName="/ppt/slides/_rels/slide85.xml.rels" ContentType="application/vnd.openxmlformats-package.relationships+xml"/>
  <Override PartName="/ppt/slides/_rels/slide270.xml.rels" ContentType="application/vnd.openxmlformats-package.relationships+xml"/>
  <Override PartName="/ppt/slides/_rels/slide265.xml.rels" ContentType="application/vnd.openxmlformats-package.relationships+xml"/>
  <Override PartName="/ppt/slides/_rels/slide268.xml.rels" ContentType="application/vnd.openxmlformats-package.relationships+xml"/>
  <Override PartName="/ppt/slides/_rels/slide273.xml.rels" ContentType="application/vnd.openxmlformats-package.relationships+xml"/>
  <Override PartName="/ppt/slides/_rels/slide88.xml.rels" ContentType="application/vnd.openxmlformats-package.relationships+xml"/>
  <Override PartName="/ppt/slides/_rels/slide93.xml.rels" ContentType="application/vnd.openxmlformats-package.relationships+xml"/>
  <Override PartName="/ppt/slides/_rels/slide103.xml.rels" ContentType="application/vnd.openxmlformats-package.relationships+xml"/>
  <Override PartName="/ppt/slides/_rels/slide198.xml.rels" ContentType="application/vnd.openxmlformats-package.relationships+xml"/>
  <Override PartName="/ppt/slides/_rels/slide250.xml.rels" ContentType="application/vnd.openxmlformats-package.relationships+xml"/>
  <Override PartName="/ppt/slides/_rels/slide127.xml.rels" ContentType="application/vnd.openxmlformats-package.relationships+xml"/>
  <Override PartName="/ppt/slides/_rels/slide274.xml.rels" ContentType="application/vnd.openxmlformats-package.relationships+xml"/>
  <Override PartName="/ppt/slides/_rels/slide125.xml.rels" ContentType="application/vnd.openxmlformats-package.relationships+xml"/>
  <Override PartName="/ppt/slides/_rels/slide272.xml.rels" ContentType="application/vnd.openxmlformats-package.relationships+xml"/>
  <Override PartName="/ppt/slides/_rels/slide267.xml.rels" ContentType="application/vnd.openxmlformats-package.relationships+xml"/>
  <Override PartName="/ppt/slides/_rels/slide92.xml.rels" ContentType="application/vnd.openxmlformats-package.relationships+xml"/>
  <Override PartName="/ppt/slides/_rels/slide87.xml.rels" ContentType="application/vnd.openxmlformats-package.relationships+xml"/>
  <Override PartName="/ppt/slides/_rels/slide102.xml.rels" ContentType="application/vnd.openxmlformats-package.relationships+xml"/>
  <Override PartName="/ppt/slides/_rels/slide155.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229.xml.rels" ContentType="application/vnd.openxmlformats-package.relationships+xml"/>
  <Override PartName="/ppt/slides/_rels/slide234.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266.xml.rels" ContentType="application/vnd.openxmlformats-package.relationships+xml"/>
  <Override PartName="/ppt/slides/_rels/slide271.xml.rels" ContentType="application/vnd.openxmlformats-package.relationships+xml"/>
  <Override PartName="/ppt/slides/_rels/slide119.xml.rels" ContentType="application/vnd.openxmlformats-package.relationships+xml"/>
  <Override PartName="/ppt/slides/_rels/slide124.xml.rels" ContentType="application/vnd.openxmlformats-package.relationships+xml"/>
  <Override PartName="/ppt/slides/_rels/slide86.xml.rels" ContentType="application/vnd.openxmlformats-package.relationships+xml"/>
  <Override PartName="/ppt/slides/_rels/slide91.xml.rels" ContentType="application/vnd.openxmlformats-package.relationships+xml"/>
  <Override PartName="/ppt/slides/_rels/slide277.xml.rels" ContentType="application/vnd.openxmlformats-package.relationships+xml"/>
  <Override PartName="/ppt/slides/_rels/slide282.xml.rels" ContentType="application/vnd.openxmlformats-package.relationships+xml"/>
  <Override PartName="/ppt/slides/_rels/slide58.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287.xml.rels" ContentType="application/vnd.openxmlformats-package.relationships+xml"/>
  <Override PartName="/ppt/slides/_rels/slide276.xml.rels" ContentType="application/vnd.openxmlformats-package.relationships+xml"/>
  <Override PartName="/ppt/slides/_rels/slide281.xml.rels" ContentType="application/vnd.openxmlformats-package.relationships+xml"/>
  <Override PartName="/ppt/slides/_rels/slide57.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59.xml.rels" ContentType="application/vnd.openxmlformats-package.relationships+xml"/>
  <Override PartName="/ppt/slides/_rels/slide111.xml.rels" ContentType="application/vnd.openxmlformats-package.relationships+xml"/>
  <Override PartName="/ppt/slides/_rels/slide106.xml.rels" ContentType="application/vnd.openxmlformats-package.relationships+xml"/>
  <Override PartName="/ppt/slides/_rels/slide73.xml.rels" ContentType="application/vnd.openxmlformats-package.relationships+xml"/>
  <Override PartName="/ppt/slides/_rels/slide81.xml.rels" ContentType="application/vnd.openxmlformats-package.relationships+xml"/>
  <Override PartName="/ppt/slides/_rels/slide76.xml.rels" ContentType="application/vnd.openxmlformats-package.relationships+xml"/>
  <Override PartName="/ppt/slides/_rels/slide114.xml.rels" ContentType="application/vnd.openxmlformats-package.relationships+xml"/>
  <Override PartName="/ppt/slides/_rels/slide109.xml.rels" ContentType="application/vnd.openxmlformats-package.relationships+xml"/>
  <Override PartName="/ppt/slides/_rels/slide143.xml.rels" ContentType="application/vnd.openxmlformats-package.relationships+xml"/>
  <Override PartName="/ppt/slides/_rels/slide69.xml.rels" ContentType="application/vnd.openxmlformats-package.relationships+xml"/>
  <Override PartName="/ppt/slides/_rels/slide249.xml.rels" ContentType="application/vnd.openxmlformats-package.relationships+xml"/>
  <Override PartName="/ppt/slides/_rels/slide110.xml.rels" ContentType="application/vnd.openxmlformats-package.relationships+xml"/>
  <Override PartName="/ppt/slides/_rels/slide105.xml.rels" ContentType="application/vnd.openxmlformats-package.relationships+xml"/>
  <Override PartName="/ppt/slides/_rels/slide252.xml.rels" ContentType="application/vnd.openxmlformats-package.relationships+xml"/>
  <Override PartName="/ppt/slides/_rels/slide72.xml.rels" ContentType="application/vnd.openxmlformats-package.relationships+xml"/>
  <Override PartName="/ppt/slides/_rels/slide236.xml.rels" ContentType="application/vnd.openxmlformats-package.relationships+xml"/>
  <Override PartName="/ppt/slides/_rels/slide56.xml.rels" ContentType="application/vnd.openxmlformats-package.relationships+xml"/>
  <Override PartName="/ppt/slides/_rels/slide245.xml.rels" ContentType="application/vnd.openxmlformats-package.relationships+xml"/>
  <Override PartName="/ppt/slides/_rels/slide65.xml.rels" ContentType="application/vnd.openxmlformats-package.relationships+xml"/>
  <Override PartName="/ppt/slides/_rels/slide258.xml.rels" ContentType="application/vnd.openxmlformats-package.relationships+xml"/>
  <Override PartName="/ppt/slides/_rels/slide78.xml.rels" ContentType="application/vnd.openxmlformats-package.relationships+xml"/>
  <Override PartName="/ppt/slides/_rels/slide141.xml.rels" ContentType="application/vnd.openxmlformats-package.relationships+xml"/>
  <Override PartName="/ppt/slides/_rels/slide154.xml.rels" ContentType="application/vnd.openxmlformats-package.relationships+xml"/>
  <Override PartName="/ppt/slides/_rels/slide239.xml.rels" ContentType="application/vnd.openxmlformats-package.relationships+xml"/>
  <Override PartName="/ppt/slides/_rels/slide244.xml.rels" ContentType="application/vnd.openxmlformats-package.relationships+xml"/>
  <Override PartName="/ppt/slides/_rels/slide259.xml.rels" ContentType="application/vnd.openxmlformats-package.relationships+xml"/>
  <Override PartName="/ppt/slides/_rels/slide79.xml.rels" ContentType="application/vnd.openxmlformats-package.relationships+xml"/>
  <Override PartName="/ppt/slides/_rels/slide235.xml.rels" ContentType="application/vnd.openxmlformats-package.relationships+xml"/>
  <Override PartName="/ppt/slides/_rels/slide55.xml.rels" ContentType="application/vnd.openxmlformats-package.relationships+xml"/>
  <Override PartName="/ppt/slides/_rels/slide121.xml.rels" ContentType="application/vnd.openxmlformats-package.relationships+xml"/>
  <Override PartName="/ppt/slides/_rels/slide67.xml.rels" ContentType="application/vnd.openxmlformats-package.relationships+xml"/>
  <Override PartName="/ppt/slides/_rels/slide247.xml.rels" ContentType="application/vnd.openxmlformats-package.relationships+xml"/>
  <Override PartName="/ppt/slides/_rels/slide71.xml.rels" ContentType="application/vnd.openxmlformats-package.relationships+xml"/>
  <Override PartName="/ppt/slides/_rels/slide251.xml.rels" ContentType="application/vnd.openxmlformats-package.relationships+xml"/>
  <Override PartName="/ppt/slides/_rels/slide104.xml.rels" ContentType="application/vnd.openxmlformats-package.relationships+xml"/>
  <Override PartName="/ppt/slides/_rels/slide133.xml.rels" ContentType="application/vnd.openxmlformats-package.relationships+xml"/>
  <Override PartName="/ppt/slides/_rels/slide77.xml.rels" ContentType="application/vnd.openxmlformats-package.relationships+xml"/>
  <Override PartName="/ppt/slides/_rels/slide70.xml.rels" ContentType="application/vnd.openxmlformats-package.relationships+xml"/>
  <Override PartName="/ppt/slides/_rels/slide257.xml.rels" ContentType="application/vnd.openxmlformats-package.relationships+xml"/>
  <Override PartName="/ppt/slides/_rels/slide248.xml.rels" ContentType="application/vnd.openxmlformats-package.relationships+xml"/>
  <Override PartName="/ppt/slides/_rels/slide68.xml.rels" ContentType="application/vnd.openxmlformats-package.relationships+xml"/>
  <Override PartName="/ppt/slides/_rels/slide228.xml.rels" ContentType="application/vnd.openxmlformats-package.relationships+xml"/>
  <Override PartName="/ppt/slides/_rels/slide233.xml.rels" ContentType="application/vnd.openxmlformats-package.relationships+xml"/>
  <Override PartName="/ppt/slides/_rels/slide199.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84.xml.rels" ContentType="application/vnd.openxmlformats-package.relationships+xml"/>
  <Override PartName="/ppt/slides/_rels/slide264.xml.rels" ContentType="application/vnd.openxmlformats-package.relationships+xml"/>
  <Override PartName="/ppt/slides/_rels/slide117.xml.rels" ContentType="application/vnd.openxmlformats-package.relationships+xml"/>
  <Override PartName="/ppt/slides/_rels/slide66.xml.rels" ContentType="application/vnd.openxmlformats-package.relationships+xml"/>
  <Override PartName="/ppt/slides/_rels/slide246.xml.rels" ContentType="application/vnd.openxmlformats-package.relationships+xml"/>
  <Override PartName="/ppt/slides/_rels/slide122.xml.rels" ContentType="application/vnd.openxmlformats-package.relationships+xml"/>
  <Override PartName="/ppt/slides/_rels/slide160.xml.rels" ContentType="application/vnd.openxmlformats-package.relationships+xml"/>
  <Override PartName="/ppt/slides/_rels/slide64.xml.rels" ContentType="application/vnd.openxmlformats-package.relationships+xml"/>
  <Override PartName="/ppt/slides/_rels/slide256.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98.xml.rels" ContentType="application/vnd.openxmlformats-package.relationships+xml"/>
  <Override PartName="/ppt/slides/_rels/slide283.xml.rels" ContentType="application/vnd.openxmlformats-package.relationships+xml"/>
  <Override PartName="/ppt/slides/_rels/slide278.xml.rels" ContentType="application/vnd.openxmlformats-package.relationships+xml"/>
  <Override PartName="/ppt/slides/_rels/slide175.xml.rels" ContentType="application/vnd.openxmlformats-package.relationships+xml"/>
  <Override PartName="/ppt/slides/_rels/slide99.xml.rels" ContentType="application/vnd.openxmlformats-package.relationships+xml"/>
  <Override PartName="/ppt/slides/_rels/slide280.xml.rels" ContentType="application/vnd.openxmlformats-package.relationships+xml"/>
  <Override PartName="/ppt/slides/_rels/slide176.xml.rels" ContentType="application/vnd.openxmlformats-package.relationships+xml"/>
  <Override PartName="/ppt/slides/_rels/slide279.xml.rels" ContentType="application/vnd.openxmlformats-package.relationships+xml"/>
  <Override PartName="/ppt/slides/_rels/slide284.xml.rels" ContentType="application/vnd.openxmlformats-package.relationships+xml"/>
  <Override PartName="/ppt/slides/_rels/slide10.xml.rels" ContentType="application/vnd.openxmlformats-package.relationships+xml"/>
  <Override PartName="/ppt/slides/_rels/slide203.xml.rels" ContentType="application/vnd.openxmlformats-package.relationships+xml"/>
  <Override PartName="/ppt/slides/_rels/slide182.xml.rels" ContentType="application/vnd.openxmlformats-package.relationships+xml"/>
  <Override PartName="/ppt/slides/_rels/slide29.xml.rels" ContentType="application/vnd.openxmlformats-package.relationships+xml"/>
  <Override PartName="/ppt/slides/_rels/slide188.xml.rels" ContentType="application/vnd.openxmlformats-package.relationships+xml"/>
  <Override PartName="/ppt/slides/_rels/slide209.xml.rels" ContentType="application/vnd.openxmlformats-package.relationships+xml"/>
  <Override PartName="/ppt/slides/_rels/slide136.xml.rels" ContentType="application/vnd.openxmlformats-package.relationships+xml"/>
  <Override PartName="/ppt/slides/_rels/slide240.xml.rels" ContentType="application/vnd.openxmlformats-package.relationships+xml"/>
  <Override PartName="/ppt/slides/_rels/slide60.xml.rels" ContentType="application/vnd.openxmlformats-package.relationships+xml"/>
  <Override PartName="/ppt/slides/_rels/slide19.xml.rels" ContentType="application/vnd.openxmlformats-package.relationships+xml"/>
  <Override PartName="/ppt/slides/_rels/slide289.xml.rels" ContentType="application/vnd.openxmlformats-package.relationships+xml"/>
  <Override PartName="/ppt/slides/_rels/slide14.xml.rels" ContentType="application/vnd.openxmlformats-package.relationships+xml"/>
  <Override PartName="/ppt/slides/_rels/slide290.xml.rels" ContentType="application/vnd.openxmlformats-package.relationships+xml"/>
  <Override PartName="/ppt/slides/_rels/slide207.xml.rels" ContentType="application/vnd.openxmlformats-package.relationships+xml"/>
  <Override PartName="/ppt/slides/_rels/slide186.xml.rels" ContentType="application/vnd.openxmlformats-package.relationships+xml"/>
  <Override PartName="/ppt/slides/_rels/slide28.xml.rels" ContentType="application/vnd.openxmlformats-package.relationships+xml"/>
  <Override PartName="/ppt/slides/_rels/slide187.xml.rels" ContentType="application/vnd.openxmlformats-package.relationships+xml"/>
  <Override PartName="/ppt/slides/_rels/slide208.xml.rels" ContentType="application/vnd.openxmlformats-package.relationships+xml"/>
  <Override PartName="/ppt/slides/_rels/slide94.xml.rels" ContentType="application/vnd.openxmlformats-package.relationships+xml"/>
  <Override PartName="/ppt/slides/_rels/slide89.xml.rels" ContentType="application/vnd.openxmlformats-package.relationships+xml"/>
  <Override PartName="/ppt/slides/_rels/slide166.xml.rels" ContentType="application/vnd.openxmlformats-package.relationships+xml"/>
  <Override PartName="/ppt/slides/_rels/slide120.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91.xml.rels" ContentType="application/vnd.openxmlformats-package.relationships+xml"/>
  <Override PartName="/ppt/slides/_rels/slide152.xml.rels" ContentType="application/vnd.openxmlformats-package.relationships+xml"/>
  <Override PartName="/ppt/slides/_rels/slide147.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02.xml.rels" ContentType="application/vnd.openxmlformats-package.relationships+xml"/>
  <Override PartName="/ppt/slides/_rels/slide181.xml.rels" ContentType="application/vnd.openxmlformats-package.relationships+xml"/>
  <Override PartName="/ppt/slides/_rels/slide151.xml.rels" ContentType="application/vnd.openxmlformats-package.relationships+xml"/>
  <Override PartName="/ppt/slides/_rels/slide146.xml.rels" ContentType="application/vnd.openxmlformats-package.relationships+xml"/>
  <Override PartName="/ppt/slides/_rels/slide28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89.xml.rels" ContentType="application/vnd.openxmlformats-package.relationships+xml"/>
  <Override PartName="/ppt/slides/_rels/slide144.xml.rels" ContentType="application/vnd.openxmlformats-package.relationships+xml"/>
  <Override PartName="/ppt/slides/_rels/slide13.xml.rels" ContentType="application/vnd.openxmlformats-package.relationships+xml"/>
  <Override PartName="/ppt/slides/_rels/slide16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04.xml.rels" ContentType="application/vnd.openxmlformats-package.relationships+xml"/>
  <Override PartName="/ppt/slides/_rels/slide183.xml.rels" ContentType="application/vnd.openxmlformats-package.relationships+xml"/>
  <Override PartName="/ppt/slides/_rels/slide39.xml.rels" ContentType="application/vnd.openxmlformats-package.relationships+xml"/>
  <Override PartName="/ppt/slides/_rels/slide44.xml.rels" ContentType="application/vnd.openxmlformats-package.relationships+xml"/>
  <Override PartName="/ppt/slides/_rels/slide224.xml.rels" ContentType="application/vnd.openxmlformats-package.relationships+xml"/>
  <Override PartName="/ppt/slides/_rels/slide63.xml.rels" ContentType="application/vnd.openxmlformats-package.relationships+xml"/>
  <Override PartName="/ppt/slides/_rels/slide140.xml.rels" ContentType="application/vnd.openxmlformats-package.relationships+xml"/>
  <Override PartName="/ppt/slides/_rels/slide135.xml.rels" ContentType="application/vnd.openxmlformats-package.relationships+xml"/>
  <Override PartName="/ppt/slides/_rels/slide137.xml.rels" ContentType="application/vnd.openxmlformats-package.relationships+xml"/>
  <Override PartName="/ppt/slides/_rels/slide241.xml.rels" ContentType="application/vnd.openxmlformats-package.relationships+xml"/>
  <Override PartName="/ppt/slides/_rels/slide61.xml.rels" ContentType="application/vnd.openxmlformats-package.relationships+xml"/>
  <Override PartName="/ppt/slides/_rels/slide150.xml.rels" ContentType="application/vnd.openxmlformats-package.relationships+xml"/>
  <Override PartName="/ppt/slides/_rels/slide145.xml.rels" ContentType="application/vnd.openxmlformats-package.relationships+xml"/>
  <Override PartName="/ppt/slides/_rels/slide138.xml.rels" ContentType="application/vnd.openxmlformats-package.relationships+xml"/>
  <Override PartName="/ppt/slides/_rels/slide242.xml.rels" ContentType="application/vnd.openxmlformats-package.relationships+xml"/>
  <Override PartName="/ppt/slides/_rels/slide62.xml.rels" ContentType="application/vnd.openxmlformats-package.relationships+xml"/>
  <Override PartName="/ppt/slides/_rels/slide212.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45.xml.rels" ContentType="application/vnd.openxmlformats-package.relationships+xml"/>
  <Override PartName="/ppt/slides/_rels/slide225.xml.rels" ContentType="application/vnd.openxmlformats-package.relationships+xml"/>
  <Override PartName="/ppt/slides/_rels/slide142.xml.rels" ContentType="application/vnd.openxmlformats-package.relationships+xml"/>
  <Override PartName="/ppt/slides/_rels/slide20.xml.rels" ContentType="application/vnd.openxmlformats-package.relationships+xml"/>
  <Override PartName="/ppt/slides/_rels/slide153.xml.rels" ContentType="application/vnd.openxmlformats-package.relationships+xml"/>
  <Override PartName="/ppt/slides/_rels/slide148.xml.rels" ContentType="application/vnd.openxmlformats-package.relationships+xml"/>
  <Override PartName="/ppt/slides/_rels/slide200.xml.rels" ContentType="application/vnd.openxmlformats-package.relationships+xml"/>
  <Override PartName="/ppt/slides/_rels/slide213.xml.rels" ContentType="application/vnd.openxmlformats-package.relationships+xml"/>
  <Override PartName="/ppt/slides/_rels/slide192.xml.rels" ContentType="application/vnd.openxmlformats-package.relationships+xml"/>
  <Override PartName="/ppt/slides/_rels/slide21.xml.rels" ContentType="application/vnd.openxmlformats-package.relationships+xml"/>
  <Override PartName="/ppt/slides/_rels/slide214.xml.rels" ContentType="application/vnd.openxmlformats-package.relationships+xml"/>
  <Override PartName="/ppt/slides/_rels/slide193.xml.rels" ContentType="application/vnd.openxmlformats-package.relationships+xml"/>
  <Override PartName="/ppt/slides/_rels/slide201.xml.rels" ContentType="application/vnd.openxmlformats-package.relationships+xml"/>
  <Override PartName="/ppt/slides/_rels/slide180.xml.rels" ContentType="application/vnd.openxmlformats-package.relationships+xml"/>
  <Override PartName="/ppt/slides/_rels/slide253.xml.rels" ContentType="application/vnd.openxmlformats-package.relationships+xml"/>
  <Override PartName="/ppt/slides/_rels/slide149.xml.rels" ContentType="application/vnd.openxmlformats-package.relationships+xml"/>
  <Override PartName="/ppt/slides/_rels/slide161.xml.rels" ContentType="application/vnd.openxmlformats-package.relationships+xml"/>
  <Override PartName="/ppt/slides/_rels/slide5.xml.rels" ContentType="application/vnd.openxmlformats-package.relationships+xml"/>
  <Override PartName="/ppt/slides/_rels/slide156.xml.rels" ContentType="application/vnd.openxmlformats-package.relationships+xml"/>
  <Override PartName="/ppt/slides/_rels/slide162.xml.rels" ContentType="application/vnd.openxmlformats-package.relationships+xml"/>
  <Override PartName="/ppt/slides/_rels/slide6.xml.rels" ContentType="application/vnd.openxmlformats-package.relationships+xml"/>
  <Override PartName="/ppt/slides/_rels/slide157.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163.xml.rels" ContentType="application/vnd.openxmlformats-package.relationships+xml"/>
  <Override PartName="/ppt/slides/_rels/slide7.xml.rels" ContentType="application/vnd.openxmlformats-package.relationships+xml"/>
  <Override PartName="/ppt/slides/_rels/slide158.xml.rels" ContentType="application/vnd.openxmlformats-package.relationships+xml"/>
  <Override PartName="/ppt/slides/_rels/slide184.xml.rels" ContentType="application/vnd.openxmlformats-package.relationships+xml"/>
  <Override PartName="/ppt/slides/_rels/slide205.xml.rels" ContentType="application/vnd.openxmlformats-package.relationships+xml"/>
  <Override PartName="/ppt/slides/_rels/slide210.xml.rels" ContentType="application/vnd.openxmlformats-package.relationships+xml"/>
  <Override PartName="/ppt/slides/_rels/slide164.xml.rels" ContentType="application/vnd.openxmlformats-package.relationships+xml"/>
  <Override PartName="/ppt/slides/_rels/slide8.xml.rels" ContentType="application/vnd.openxmlformats-package.relationships+xml"/>
  <Override PartName="/ppt/slides/_rels/slide159.xml.rels" ContentType="application/vnd.openxmlformats-package.relationships+xml"/>
  <Override PartName="/ppt/slides/_rels/slide190.xml.rels" ContentType="application/vnd.openxmlformats-package.relationships+xml"/>
  <Override PartName="/ppt/slides/_rels/slide185.xml.rels" ContentType="application/vnd.openxmlformats-package.relationships+xml"/>
  <Override PartName="/ppt/slides/_rels/slide211.xml.rels" ContentType="application/vnd.openxmlformats-package.relationships+xml"/>
  <Override PartName="/ppt/slides/_rels/slide167.xml.rels" ContentType="application/vnd.openxmlformats-package.relationships+xml"/>
  <Override PartName="/ppt/slides/_rels/slide173.xml.rels" ContentType="application/vnd.openxmlformats-package.relationships+xml"/>
  <Override PartName="/ppt/slides/_rels/slide168.xml.rels" ContentType="application/vnd.openxmlformats-package.relationships+xml"/>
  <Override PartName="/ppt/slides/_rels/slide35.xml.rels" ContentType="application/vnd.openxmlformats-package.relationships+xml"/>
  <Override PartName="/ppt/slides/_rels/slide40.xml.rels" ContentType="application/vnd.openxmlformats-package.relationships+xml"/>
  <Override PartName="/ppt/slides/_rels/slide215.xml.rels" ContentType="application/vnd.openxmlformats-package.relationships+xml"/>
  <Override PartName="/ppt/slides/_rels/slide194.xml.rels" ContentType="application/vnd.openxmlformats-package.relationships+xml"/>
  <Override PartName="/ppt/slides/_rels/slide220.xml.rels" ContentType="application/vnd.openxmlformats-package.relationships+xml"/>
  <Override PartName="/ppt/slides/_rels/slide206.xml.rels" ContentType="application/vnd.openxmlformats-package.relationships+xml"/>
  <Override PartName="/ppt/slides/_rels/slide36.xml.rels" ContentType="application/vnd.openxmlformats-package.relationships+xml"/>
  <Override PartName="/ppt/slides/_rels/slide41.xml.rels" ContentType="application/vnd.openxmlformats-package.relationships+xml"/>
  <Override PartName="/ppt/slides/_rels/slide174.xml.rels" ContentType="application/vnd.openxmlformats-package.relationships+xml"/>
  <Override PartName="/ppt/slides/_rels/slide169.xml.rels" ContentType="application/vnd.openxmlformats-package.relationships+xml"/>
  <Override PartName="/ppt/slides/_rels/slide216.xml.rels" ContentType="application/vnd.openxmlformats-package.relationships+xml"/>
  <Override PartName="/ppt/slides/_rels/slide195.xml.rels" ContentType="application/vnd.openxmlformats-package.relationships+xml"/>
  <Override PartName="/ppt/slides/_rels/slide221.xml.rels" ContentType="application/vnd.openxmlformats-package.relationships+xml"/>
  <Override PartName="/ppt/slides/slide257.xml" ContentType="application/vnd.openxmlformats-officedocument.presentationml.slide+xml"/>
  <Override PartName="/ppt/slides/slide91.xml" ContentType="application/vnd.openxmlformats-officedocument.presentationml.slide+xml"/>
  <Override PartName="/ppt/slides/slide256.xml" ContentType="application/vnd.openxmlformats-officedocument.presentationml.slide+xml"/>
  <Override PartName="/ppt/slides/slide90.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52.xml" ContentType="application/vnd.openxmlformats-officedocument.presentationml.slide+xml"/>
  <Override PartName="/ppt/slides/slide251.xml" ContentType="application/vnd.openxmlformats-officedocument.presentationml.slide+xml"/>
  <Override PartName="/ppt/slides/slide250.xml" ContentType="application/vnd.openxmlformats-officedocument.presentationml.slide+xml"/>
  <Override PartName="/ppt/slides/slide249.xml" ContentType="application/vnd.openxmlformats-officedocument.presentationml.slide+xml"/>
  <Override PartName="/ppt/slides/slide83.xml" ContentType="application/vnd.openxmlformats-officedocument.presentationml.slide+xml"/>
  <Override PartName="/ppt/slides/slide248.xml" ContentType="application/vnd.openxmlformats-officedocument.presentationml.slide+xml"/>
  <Override PartName="/ppt/slides/slide82.xml" ContentType="application/vnd.openxmlformats-officedocument.presentationml.slide+xml"/>
  <Override PartName="/ppt/slides/slide247.xml" ContentType="application/vnd.openxmlformats-officedocument.presentationml.slide+xml"/>
  <Override PartName="/ppt/slides/slide81.xml" ContentType="application/vnd.openxmlformats-officedocument.presentationml.slide+xml"/>
  <Override PartName="/ppt/slides/slide246.xml" ContentType="application/vnd.openxmlformats-officedocument.presentationml.slide+xml"/>
  <Override PartName="/ppt/slides/slide80.xml" ContentType="application/vnd.openxmlformats-officedocument.presentationml.slide+xml"/>
  <Override PartName="/ppt/slides/slide239.xml" ContentType="application/vnd.openxmlformats-officedocument.presentationml.slide+xml"/>
  <Override PartName="/ppt/slides/slide73.xml" ContentType="application/vnd.openxmlformats-officedocument.presentationml.slide+xml"/>
  <Override PartName="/ppt/slides/slide238.xml" ContentType="application/vnd.openxmlformats-officedocument.presentationml.slide+xml"/>
  <Override PartName="/ppt/slides/slide72.xml" ContentType="application/vnd.openxmlformats-officedocument.presentationml.slide+xml"/>
  <Override PartName="/ppt/slides/slide237.xml" ContentType="application/vnd.openxmlformats-officedocument.presentationml.slide+xml"/>
  <Override PartName="/ppt/slides/slide199.xml" ContentType="application/vnd.openxmlformats-officedocument.presentationml.slide+xml"/>
  <Override PartName="/ppt/slides/slide71.xml" ContentType="application/vnd.openxmlformats-officedocument.presentationml.slide+xml"/>
  <Override PartName="/ppt/slides/slide236.xml" ContentType="application/vnd.openxmlformats-officedocument.presentationml.slide+xml"/>
  <Override PartName="/ppt/slides/slide198.xml" ContentType="application/vnd.openxmlformats-officedocument.presentationml.slide+xml"/>
  <Override PartName="/ppt/slides/slide70.xml" ContentType="application/vnd.openxmlformats-officedocument.presentationml.slide+xml"/>
  <Override PartName="/ppt/slides/slide235.xml" ContentType="application/vnd.openxmlformats-officedocument.presentationml.slide+xml"/>
  <Override PartName="/ppt/slides/slide197.xml" ContentType="application/vnd.openxmlformats-officedocument.presentationml.slide+xml"/>
  <Override PartName="/ppt/slides/slide234.xml" ContentType="application/vnd.openxmlformats-officedocument.presentationml.slide+xml"/>
  <Override PartName="/ppt/slides/slide196.xml" ContentType="application/vnd.openxmlformats-officedocument.presentationml.slide+xml"/>
  <Override PartName="/ppt/slides/slide240.xml" ContentType="application/vnd.openxmlformats-officedocument.presentationml.slide+xml"/>
  <Override PartName="/ppt/slides/slide4.xml" ContentType="application/vnd.openxmlformats-officedocument.presentationml.slide+xml"/>
  <Override PartName="/ppt/slides/slide244.xml" ContentType="application/vnd.openxmlformats-officedocument.presentationml.slide+xml"/>
  <Override PartName="/ppt/slides/slide8.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243.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10.xml" ContentType="application/vnd.openxmlformats-officedocument.presentationml.slide+xml"/>
  <Override PartName="/ppt/slides/slide14.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11.xml" ContentType="application/vnd.openxmlformats-officedocument.presentationml.slide+xml"/>
  <Override PartName="/ppt/slides/slide15.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12.xml" ContentType="application/vnd.openxmlformats-officedocument.presentationml.slide+xml"/>
  <Override PartName="/ppt/slides/slide16.xml" ContentType="application/vnd.openxmlformats-officedocument.presentationml.slide+xml"/>
  <Override PartName="/ppt/slides/slide84.xml" ContentType="application/vnd.openxmlformats-officedocument.presentationml.slide+xml"/>
  <Override PartName="/ppt/slides/slide180.xml" ContentType="application/vnd.openxmlformats-officedocument.presentationml.slide+xml"/>
  <Override PartName="/ppt/slides/slide160.xml" ContentType="application/vnd.openxmlformats-officedocument.presentationml.slide+xml"/>
  <Override PartName="/ppt/slides/slide64.xml" ContentType="application/vnd.openxmlformats-officedocument.presentationml.slide+xml"/>
  <Override PartName="/ppt/slides/slide161.xml" ContentType="application/vnd.openxmlformats-officedocument.presentationml.slide+xml"/>
  <Override PartName="/ppt/slides/slide65.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258.xml" ContentType="application/vnd.openxmlformats-officedocument.presentationml.slide+xml"/>
  <Override PartName="/ppt/slides/slide92.xml" ContentType="application/vnd.openxmlformats-officedocument.presentationml.slide+xml"/>
  <Override PartName="/ppt/slides/slide66.xml" ContentType="application/vnd.openxmlformats-officedocument.presentationml.slide+xml"/>
  <Override PartName="/ppt/slides/slide68.xml" ContentType="application/vnd.openxmlformats-officedocument.presentationml.slide+xml"/>
  <Override PartName="/ppt/slides/slide121.xml" ContentType="application/vnd.openxmlformats-officedocument.presentationml.slide+xml"/>
  <Override PartName="/ppt/slides/slide25.xml" ContentType="application/vnd.openxmlformats-officedocument.presentationml.slide+xml"/>
  <Override PartName="/ppt/slides/slide259.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122.xml" ContentType="application/vnd.openxmlformats-officedocument.presentationml.slide+xml"/>
  <Override PartName="/ppt/slides/slide26.xml" ContentType="application/vnd.openxmlformats-officedocument.presentationml.slide+xml"/>
  <Override PartName="/ppt/slides/slide94.xml" ContentType="application/vnd.openxmlformats-officedocument.presentationml.slide+xml"/>
  <Override PartName="/ppt/slides/slide19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4.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79.xml" ContentType="application/vnd.openxmlformats-officedocument.presentationml.slide+xml"/>
  <Override PartName="/ppt/slides/slide103.xml" ContentType="application/vnd.openxmlformats-officedocument.presentationml.slide+xml"/>
  <Override PartName="/ppt/slides/slide171.xml" ContentType="application/vnd.openxmlformats-officedocument.presentationml.slide+xml"/>
  <Override PartName="/ppt/slides/slide75.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12.xml" ContentType="application/vnd.openxmlformats-officedocument.presentationml.slide+xml"/>
  <Override PartName="/ppt/slides/slide270.xml" ContentType="application/vnd.openxmlformats-officedocument.presentationml.slide+xml"/>
  <Override PartName="/ppt/slides/slide164.xml" ContentType="application/vnd.openxmlformats-officedocument.presentationml.slide+xml"/>
  <Override PartName="/ppt/slides/slide202.xml" ContentType="application/vnd.openxmlformats-officedocument.presentationml.slide+xml"/>
  <Override PartName="/ppt/slides/slide98.xml" ContentType="application/vnd.openxmlformats-officedocument.presentationml.slide+xml"/>
  <Override PartName="/ppt/slides/slide126.xml" ContentType="application/vnd.openxmlformats-officedocument.presentationml.slide+xml"/>
  <Override PartName="/ppt/slides/slide269.xml" ContentType="application/vnd.openxmlformats-officedocument.presentationml.slide+xml"/>
  <Override PartName="/ppt/slides/slide271.xml" ContentType="application/vnd.openxmlformats-officedocument.presentationml.slide+xml"/>
  <Override PartName="/ppt/slides/slide165.xml" ContentType="application/vnd.openxmlformats-officedocument.presentationml.slide+xml"/>
  <Override PartName="/ppt/slides/slide203.xml" ContentType="application/vnd.openxmlformats-officedocument.presentationml.slide+xml"/>
  <Override PartName="/ppt/slides/slide99.xml" ContentType="application/vnd.openxmlformats-officedocument.presentationml.slide+xml"/>
  <Override PartName="/ppt/slides/slide127.xml" ContentType="application/vnd.openxmlformats-officedocument.presentationml.slide+xml"/>
  <Override PartName="/ppt/slides/slide233.xml" ContentType="application/vnd.openxmlformats-officedocument.presentationml.slide+xml"/>
  <Override PartName="/ppt/slides/slide195.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167.xml" ContentType="application/vnd.openxmlformats-officedocument.presentationml.slide+xml"/>
  <Override PartName="/ppt/slides/slide205.xml" ContentType="application/vnd.openxmlformats-officedocument.presentationml.slide+xml"/>
  <Override PartName="/ppt/slides/slide274.xml" ContentType="application/vnd.openxmlformats-officedocument.presentationml.slide+xml"/>
  <Override PartName="/ppt/slides/slide19.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277.xml" ContentType="application/vnd.openxmlformats-officedocument.presentationml.slide+xml"/>
  <Override PartName="/ppt/slides/slide290.xml" ContentType="application/vnd.openxmlformats-officedocument.presentationml.slide+xml"/>
  <Override PartName="/ppt/slides/slide284.xml" ContentType="application/vnd.openxmlformats-officedocument.presentationml.slide+xml"/>
  <Override PartName="/ppt/slides/slide283.xml" ContentType="application/vnd.openxmlformats-officedocument.presentationml.slide+xml"/>
  <Override PartName="/ppt/slides/slide177.xml" ContentType="application/vnd.openxmlformats-officedocument.presentationml.slide+xml"/>
  <Override PartName="/ppt/slides/slide215.xml" ContentType="application/vnd.openxmlformats-officedocument.presentationml.slide+xml"/>
  <Override PartName="/ppt/slides/slide282.xml" ContentType="application/vnd.openxmlformats-officedocument.presentationml.slide+xml"/>
  <Override PartName="/ppt/slides/slide176.xml" ContentType="application/vnd.openxmlformats-officedocument.presentationml.slide+xml"/>
  <Override PartName="/ppt/slides/slide214.xml" ContentType="application/vnd.openxmlformats-officedocument.presentationml.slide+xml"/>
  <Override PartName="/ppt/slides/slide118.xml" ContentType="application/vnd.openxmlformats-officedocument.presentationml.slide+xml"/>
  <Override PartName="/ppt/slides/slide23.xml" ContentType="application/vnd.openxmlformats-officedocument.presentationml.slide+xml"/>
  <Override PartName="/ppt/slides/slide281.xml" ContentType="application/vnd.openxmlformats-officedocument.presentationml.slide+xml"/>
  <Override PartName="/ppt/slides/slide175.xml" ContentType="application/vnd.openxmlformats-officedocument.presentationml.slide+xml"/>
  <Override PartName="/ppt/slides/slide213.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22.xml" ContentType="application/vnd.openxmlformats-officedocument.presentationml.slide+xml"/>
  <Override PartName="/ppt/slides/slide280.xml" ContentType="application/vnd.openxmlformats-officedocument.presentationml.slide+xml"/>
  <Override PartName="/ppt/slides/slide174.xml" ContentType="application/vnd.openxmlformats-officedocument.presentationml.slide+xml"/>
  <Override PartName="/ppt/slides/slide212.xml" ContentType="application/vnd.openxmlformats-officedocument.presentationml.slide+xml"/>
  <Override PartName="/ppt/slides/slide287.xml" ContentType="application/vnd.openxmlformats-officedocument.presentationml.slide+xml"/>
  <Override PartName="/ppt/slides/slide29.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181.xml" ContentType="application/vnd.openxmlformats-officedocument.presentationml.slide+xml"/>
  <Override PartName="/ppt/slides/slide17.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222.xml" ContentType="application/vnd.openxmlformats-officedocument.presentationml.slide+xml"/>
  <Override PartName="/ppt/slides/slide184.xml" ContentType="application/vnd.openxmlformats-officedocument.presentationml.slide+xml"/>
  <Override PartName="/ppt/slides/slide261.xml" ContentType="application/vnd.openxmlformats-officedocument.presentationml.slide+xml"/>
  <Override PartName="/ppt/slides/slide260.xml" ContentType="application/vnd.openxmlformats-officedocument.presentationml.slide+xml"/>
  <Override PartName="/ppt/slides/slide276.xml" ContentType="application/vnd.openxmlformats-officedocument.presentationml.slide+xml"/>
  <Override PartName="/ppt/slides/slide18.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289.xml" ContentType="application/vnd.openxmlformats-officedocument.presentationml.slide+xml"/>
  <Override PartName="/ppt/slides/slide275.xml" ContentType="application/vnd.openxmlformats-officedocument.presentationml.slide+xml"/>
  <Override PartName="/ppt/slides/slide286.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91.xml" ContentType="application/vnd.openxmlformats-officedocument.presentationml.slide+xml"/>
  <Override PartName="/ppt/slides/slide288.xml" ContentType="application/vnd.openxmlformats-officedocument.presentationml.slide+xml"/>
  <Override PartName="/ppt/slides/slide285.xml" ContentType="application/vnd.openxmlformats-officedocument.presentationml.slide+xml"/>
  <Override PartName="/ppt/slides/slide279.xml" ContentType="application/vnd.openxmlformats-officedocument.presentationml.slide+xml"/>
  <Override PartName="/ppt/slides/slide278.xml" ContentType="application/vnd.openxmlformats-officedocument.presentationml.slide+xml"/>
  <Override PartName="/ppt/slides/slide48.xml" ContentType="application/vnd.openxmlformats-officedocument.presentationml.slide+xml"/>
  <Override PartName="/ppt/slides/slide144.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245.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xml" ContentType="application/vnd.openxmlformats-officedocument.presentationml.slide+xml"/>
  <Override PartName="/ppt/slides/slide241.xml" ContentType="application/vnd.openxmlformats-officedocument.presentationml.slide+xml"/>
  <Override PartName="/ppt/slides/slide49.xml" ContentType="application/vnd.openxmlformats-officedocument.presentationml.slide+xml"/>
  <Override PartName="/ppt/slides/slide145.xml" ContentType="application/vnd.openxmlformats-officedocument.presentationml.slide+xml"/>
  <Override PartName="/ppt/slides/slide6.xml" ContentType="application/vnd.openxmlformats-officedocument.presentationml.slide+xml"/>
  <Override PartName="/ppt/slides/slide242.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45.xml" ContentType="application/vnd.openxmlformats-officedocument.presentationml.slide+xml"/>
  <Override PartName="/ppt/slides/slide141.xml" ContentType="application/vnd.openxmlformats-officedocument.presentationml.slide+xml"/>
  <Override PartName="/ppt/slides/slide46.xml" ContentType="application/vnd.openxmlformats-officedocument.presentationml.slide+xml"/>
  <Override PartName="/ppt/slides/slide142.xml" ContentType="application/vnd.openxmlformats-officedocument.presentationml.slide+xml"/>
  <Override PartName="/ppt/slides/slide54.xml" ContentType="application/vnd.openxmlformats-officedocument.presentationml.slide+xml"/>
  <Override PartName="/ppt/slides/slide150.xml" ContentType="application/vnd.openxmlformats-officedocument.presentationml.slide+xml"/>
  <Override PartName="/ppt/slides/slide55.xml" ContentType="application/vnd.openxmlformats-officedocument.presentationml.slide+xml"/>
  <Override PartName="/ppt/slides/slide151.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0.xml" ContentType="application/vnd.openxmlformats-officedocument.presentationml.slide+xml"/>
  <Override PartName="/ppt/slides/slide138.xml" ContentType="application/vnd.openxmlformats-officedocument.presentationml.slide+xml"/>
  <Override PartName="/ppt/slides/slide11.xml" ContentType="application/vnd.openxmlformats-officedocument.presentationml.slide+xml"/>
  <Override PartName="/ppt/slides/slide139.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20.xml" ContentType="application/vnd.openxmlformats-officedocument.presentationml.slide+xml"/>
  <Override PartName="/ppt/slides/slide148.xml" ContentType="application/vnd.openxmlformats-officedocument.presentationml.slide+xml"/>
  <Override PartName="/ppt/slides/slide21.xml" ContentType="application/vnd.openxmlformats-officedocument.presentationml.slide+xml"/>
  <Override PartName="/ppt/slides/slide149.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30.xml" ContentType="application/vnd.openxmlformats-officedocument.presentationml.slide+xml"/>
  <Override PartName="/ppt/slides/slide158.xml" ContentType="application/vnd.openxmlformats-officedocument.presentationml.slide+xml"/>
  <Override PartName="/ppt/slides/slide31.xml" ContentType="application/vnd.openxmlformats-officedocument.presentationml.slide+xml"/>
  <Override PartName="/ppt/slides/slide159.xml" ContentType="application/vnd.openxmlformats-officedocument.presentationml.slide+xml"/>
  <Override PartName="/ppt/slides/slide162.xml" ContentType="application/vnd.openxmlformats-officedocument.presentationml.slide+xml"/>
  <Override PartName="/ppt/slides/slide200.xml" ContentType="application/vnd.openxmlformats-officedocument.presentationml.slide+xml"/>
  <Override PartName="/ppt/slides/slide163.xml" ContentType="application/vnd.openxmlformats-officedocument.presentationml.slide+xml"/>
  <Override PartName="/ppt/slides/slide201.xml" ContentType="application/vnd.openxmlformats-officedocument.presentationml.slide+xml"/>
  <Override PartName="/ppt/slides/slide204.xml" ContentType="application/vnd.openxmlformats-officedocument.presentationml.slide+xml"/>
  <Override PartName="/ppt/slides/slide166.xml" ContentType="application/vnd.openxmlformats-officedocument.presentationml.slide+xml"/>
  <Override PartName="/ppt/slides/slide168.xml" ContentType="application/vnd.openxmlformats-officedocument.presentationml.slide+xml"/>
  <Override PartName="/ppt/slides/slide206.xml" ContentType="application/vnd.openxmlformats-officedocument.presentationml.slide+xml"/>
  <Override PartName="/ppt/slides/slide40.xml" ContentType="application/vnd.openxmlformats-officedocument.presentationml.slide+xml"/>
  <Override PartName="/ppt/slides/slide169.xml" ContentType="application/vnd.openxmlformats-officedocument.presentationml.slide+xml"/>
  <Override PartName="/ppt/slides/slide207.xml" ContentType="application/vnd.openxmlformats-officedocument.presentationml.slide+xml"/>
  <Override PartName="/ppt/slides/slide41.xml" ContentType="application/vnd.openxmlformats-officedocument.presentationml.slide+xml"/>
  <Override PartName="/ppt/slides/slide208.xml" ContentType="application/vnd.openxmlformats-officedocument.presentationml.slide+xml"/>
  <Override PartName="/ppt/slides/slide42.xml" ContentType="application/vnd.openxmlformats-officedocument.presentationml.slide+xml"/>
  <Override PartName="/ppt/slides/slide209.xml" ContentType="application/vnd.openxmlformats-officedocument.presentationml.slide+xml"/>
  <Override PartName="/ppt/slides/slide43.xml" ContentType="application/vnd.openxmlformats-officedocument.presentationml.slide+xml"/>
  <Override PartName="/ppt/slides/slide172.xml" ContentType="application/vnd.openxmlformats-officedocument.presentationml.slide+xml"/>
  <Override PartName="/ppt/slides/slide210.xml" ContentType="application/vnd.openxmlformats-officedocument.presentationml.slide+xml"/>
  <Override PartName="/ppt/slides/slide173.xml" ContentType="application/vnd.openxmlformats-officedocument.presentationml.slide+xml"/>
  <Override PartName="/ppt/slides/slide211.xml" ContentType="application/vnd.openxmlformats-officedocument.presentationml.slide+xml"/>
  <Override PartName="/ppt/slides/slide216.xml" ContentType="application/vnd.openxmlformats-officedocument.presentationml.slide+xml"/>
  <Override PartName="/ppt/slides/slide50.xml" ContentType="application/vnd.openxmlformats-officedocument.presentationml.slide+xml"/>
  <Override PartName="/ppt/slides/slide178.xml" ContentType="application/vnd.openxmlformats-officedocument.presentationml.slide+xml"/>
  <Override PartName="/ppt/slides/slide217.xml" ContentType="application/vnd.openxmlformats-officedocument.presentationml.slide+xml"/>
  <Override PartName="/ppt/slides/slide51.xml" ContentType="application/vnd.openxmlformats-officedocument.presentationml.slide+xml"/>
  <Override PartName="/ppt/slides/slide179.xml" ContentType="application/vnd.openxmlformats-officedocument.presentationml.slide+xml"/>
  <Override PartName="/ppt/slides/slide218.xml" ContentType="application/vnd.openxmlformats-officedocument.presentationml.slide+xml"/>
  <Override PartName="/ppt/slides/slide52.xml" ContentType="application/vnd.openxmlformats-officedocument.presentationml.slide+xml"/>
  <Override PartName="/ppt/slides/slide219.xml" ContentType="application/vnd.openxmlformats-officedocument.presentationml.slide+xml"/>
  <Override PartName="/ppt/slides/slide53.xml" ContentType="application/vnd.openxmlformats-officedocument.presentationml.slide+xml"/>
  <Override PartName="/ppt/slides/slide182.xml" ContentType="application/vnd.openxmlformats-officedocument.presentationml.slide+xml"/>
  <Override PartName="/ppt/slides/slide220.xml" ContentType="application/vnd.openxmlformats-officedocument.presentationml.slide+xml"/>
  <Override PartName="/ppt/slides/slide183.xml" ContentType="application/vnd.openxmlformats-officedocument.presentationml.slide+xml"/>
  <Override PartName="/ppt/slides/slide221.xml" ContentType="application/vnd.openxmlformats-officedocument.presentationml.slide+xml"/>
  <Override PartName="/ppt/slides/slide185.xml" ContentType="application/vnd.openxmlformats-officedocument.presentationml.slide+xml"/>
  <Override PartName="/ppt/slides/slide223.xml" ContentType="application/vnd.openxmlformats-officedocument.presentationml.slide+xml"/>
  <Override PartName="/ppt/slides/slide186.xml" ContentType="application/vnd.openxmlformats-officedocument.presentationml.slide+xml"/>
  <Override PartName="/ppt/slides/slide224.xml" ContentType="application/vnd.openxmlformats-officedocument.presentationml.slide+xml"/>
  <Override PartName="/ppt/slides/slide187.xml" ContentType="application/vnd.openxmlformats-officedocument.presentationml.slide+xml"/>
  <Override PartName="/ppt/slides/slide225.xml" ContentType="application/vnd.openxmlformats-officedocument.presentationml.slide+xml"/>
  <Override PartName="/ppt/slides/slide60.xml" ContentType="application/vnd.openxmlformats-officedocument.presentationml.slide+xml"/>
  <Override PartName="/ppt/slides/slide188.xml" ContentType="application/vnd.openxmlformats-officedocument.presentationml.slide+xml"/>
  <Override PartName="/ppt/slides/slide226.xml" ContentType="application/vnd.openxmlformats-officedocument.presentationml.slide+xml"/>
  <Override PartName="/ppt/slides/slide61.xml" ContentType="application/vnd.openxmlformats-officedocument.presentationml.slide+xml"/>
  <Override PartName="/ppt/slides/slide189.xml" ContentType="application/vnd.openxmlformats-officedocument.presentationml.slide+xml"/>
  <Override PartName="/ppt/slides/slide227.xml" ContentType="application/vnd.openxmlformats-officedocument.presentationml.slide+xml"/>
  <Override PartName="/ppt/slides/slide62.xml" ContentType="application/vnd.openxmlformats-officedocument.presentationml.slide+xml"/>
  <Override PartName="/ppt/slides/slide228.xml" ContentType="application/vnd.openxmlformats-officedocument.presentationml.slide+xml"/>
  <Override PartName="/ppt/slides/slide63.xml" ContentType="application/vnd.openxmlformats-officedocument.presentationml.slide+xml"/>
  <Override PartName="/ppt/slides/slide229.xml" ContentType="application/vnd.openxmlformats-officedocument.presentationml.slide+xml"/>
  <Override PartName="/ppt/slides/slide192.xml" ContentType="application/vnd.openxmlformats-officedocument.presentationml.slide+xml"/>
  <Override PartName="/ppt/slides/slide230.xml" ContentType="application/vnd.openxmlformats-officedocument.presentationml.slide+xml"/>
  <Override PartName="/ppt/slides/slide193.xml" ContentType="application/vnd.openxmlformats-officedocument.presentationml.slide+xml"/>
  <Override PartName="/ppt/slides/slide231.xml" ContentType="application/vnd.openxmlformats-officedocument.presentationml.slide+xml"/>
  <Override PartName="/ppt/slides/slide194.xml" ContentType="application/vnd.openxmlformats-officedocument.presentationml.slide+xml"/>
  <Override PartName="/ppt/slides/slide23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260" Type="http://schemas.openxmlformats.org/officeDocument/2006/relationships/slide" Target="slides/slide255.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270" Type="http://schemas.openxmlformats.org/officeDocument/2006/relationships/slide" Target="slides/slide265.xml"/><Relationship Id="rId271" Type="http://schemas.openxmlformats.org/officeDocument/2006/relationships/slide" Target="slides/slide266.xml"/><Relationship Id="rId272" Type="http://schemas.openxmlformats.org/officeDocument/2006/relationships/slide" Target="slides/slide267.xml"/><Relationship Id="rId273" Type="http://schemas.openxmlformats.org/officeDocument/2006/relationships/slide" Target="slides/slide268.xml"/><Relationship Id="rId274" Type="http://schemas.openxmlformats.org/officeDocument/2006/relationships/slide" Target="slides/slide269.xml"/><Relationship Id="rId275" Type="http://schemas.openxmlformats.org/officeDocument/2006/relationships/slide" Target="slides/slide270.xml"/><Relationship Id="rId276" Type="http://schemas.openxmlformats.org/officeDocument/2006/relationships/slide" Target="slides/slide271.xml"/><Relationship Id="rId277" Type="http://schemas.openxmlformats.org/officeDocument/2006/relationships/slide" Target="slides/slide272.xml"/><Relationship Id="rId278" Type="http://schemas.openxmlformats.org/officeDocument/2006/relationships/slide" Target="slides/slide273.xml"/><Relationship Id="rId279" Type="http://schemas.openxmlformats.org/officeDocument/2006/relationships/slide" Target="slides/slide274.xml"/><Relationship Id="rId280" Type="http://schemas.openxmlformats.org/officeDocument/2006/relationships/slide" Target="slides/slide275.xml"/><Relationship Id="rId281" Type="http://schemas.openxmlformats.org/officeDocument/2006/relationships/slide" Target="slides/slide276.xml"/><Relationship Id="rId282" Type="http://schemas.openxmlformats.org/officeDocument/2006/relationships/slide" Target="slides/slide277.xml"/><Relationship Id="rId283" Type="http://schemas.openxmlformats.org/officeDocument/2006/relationships/slide" Target="slides/slide278.xml"/><Relationship Id="rId284" Type="http://schemas.openxmlformats.org/officeDocument/2006/relationships/slide" Target="slides/slide279.xml"/><Relationship Id="rId285" Type="http://schemas.openxmlformats.org/officeDocument/2006/relationships/slide" Target="slides/slide280.xml"/><Relationship Id="rId286" Type="http://schemas.openxmlformats.org/officeDocument/2006/relationships/slide" Target="slides/slide281.xml"/><Relationship Id="rId287" Type="http://schemas.openxmlformats.org/officeDocument/2006/relationships/slide" Target="slides/slide282.xml"/><Relationship Id="rId288" Type="http://schemas.openxmlformats.org/officeDocument/2006/relationships/slide" Target="slides/slide283.xml"/><Relationship Id="rId289" Type="http://schemas.openxmlformats.org/officeDocument/2006/relationships/slide" Target="slides/slide284.xml"/><Relationship Id="rId290" Type="http://schemas.openxmlformats.org/officeDocument/2006/relationships/slide" Target="slides/slide285.xml"/><Relationship Id="rId291" Type="http://schemas.openxmlformats.org/officeDocument/2006/relationships/slide" Target="slides/slide286.xml"/><Relationship Id="rId292" Type="http://schemas.openxmlformats.org/officeDocument/2006/relationships/slide" Target="slides/slide287.xml"/><Relationship Id="rId293" Type="http://schemas.openxmlformats.org/officeDocument/2006/relationships/slide" Target="slides/slide288.xml"/><Relationship Id="rId294" Type="http://schemas.openxmlformats.org/officeDocument/2006/relationships/slide" Target="slides/slide289.xml"/><Relationship Id="rId295" Type="http://schemas.openxmlformats.org/officeDocument/2006/relationships/slide" Target="slides/slide290.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ffffff"/>
                </a:solidFill>
                <a:latin typeface="Corbel"/>
              </a:rPr>
              <a:t>Click to move the slide</a:t>
            </a:r>
            <a:endParaRPr b="0" lang="en-US" sz="1800" spc="-1" strike="noStrike">
              <a:solidFill>
                <a:srgbClr val="ffffff"/>
              </a:solidFill>
              <a:latin typeface="Corbel"/>
            </a:endParaRPr>
          </a:p>
        </p:txBody>
      </p:sp>
      <p:sp>
        <p:nvSpPr>
          <p:cNvPr id="13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2"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3"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4"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5"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8D3B360-B364-4F79-8F7E-2ED1F0ADB98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hyperlink" Target="https://homl.info/8" TargetMode="External"/><Relationship Id="rId2" Type="http://schemas.openxmlformats.org/officeDocument/2006/relationships/hyperlink" Target="https://learning.oreilly.com/library/view/hands-on-machine-learning/9781492032632/ch01.html#idm45022192851944" TargetMode="External"/><Relationship Id="rId3" Type="http://schemas.openxmlformats.org/officeDocument/2006/relationships/slide" Target="../slides/slide100.xml"/><Relationship Id="rId4"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hyperlink" Target="http://data.library.virginia.edu/is-r-squared-useless/" TargetMode="External"/><Relationship Id="rId2" Type="http://schemas.openxmlformats.org/officeDocument/2006/relationships/slide" Target="../slides/slide162.xml"/><Relationship Id="rId3"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164.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
</Relationships>
</file>

<file path=ppt/notesSlides/_rels/notesSlide177.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80.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
</Relationships>
</file>

<file path=ppt/notesSlides/_rels/notesSlide181.xml.rels><?xml version="1.0" encoding="UTF-8"?>
<Relationships xmlns="http://schemas.openxmlformats.org/package/2006/relationships"><Relationship Id="rId1" Type="http://schemas.openxmlformats.org/officeDocument/2006/relationships/slide" Target="../slides/slide181.xml"/><Relationship Id="rId2" Type="http://schemas.openxmlformats.org/officeDocument/2006/relationships/notesMaster" Target="../notesMasters/notesMaster1.xml"/>
</Relationships>
</file>

<file path=ppt/notesSlides/_rels/notesSlide182.xml.rels><?xml version="1.0" encoding="UTF-8"?>
<Relationships xmlns="http://schemas.openxmlformats.org/package/2006/relationships"><Relationship Id="rId1" Type="http://schemas.openxmlformats.org/officeDocument/2006/relationships/slide" Target="../slides/slide182.xml"/><Relationship Id="rId2" Type="http://schemas.openxmlformats.org/officeDocument/2006/relationships/notesMaster" Target="../notesMasters/notesMaster1.xml"/>
</Relationships>
</file>

<file path=ppt/notesSlides/_rels/notesSlide185.xml.rels><?xml version="1.0" encoding="UTF-8"?>
<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
</Relationships>
</file>

<file path=ppt/notesSlides/_rels/notesSlide187.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
</Relationships>
</file>

<file path=ppt/notesSlides/_rels/notesSlide188.xml.rels><?xml version="1.0" encoding="UTF-8"?>
<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
</Relationships>
</file>

<file path=ppt/notesSlides/_rels/notesSlide189.xml.rels><?xml version="1.0" encoding="UTF-8"?>
<Relationships xmlns="http://schemas.openxmlformats.org/package/2006/relationships"><Relationship Id="rId1" Type="http://schemas.openxmlformats.org/officeDocument/2006/relationships/slide" Target="../slides/slide189.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192.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1" Type="http://schemas.openxmlformats.org/officeDocument/2006/relationships/hyperlink" Target="http://www.statisticshowto.com/box-cox-transformation/" TargetMode="External"/><Relationship Id="rId2" Type="http://schemas.openxmlformats.org/officeDocument/2006/relationships/slide" Target="../slides/slide197.xml"/><Relationship Id="rId3" Type="http://schemas.openxmlformats.org/officeDocument/2006/relationships/notesMaster" Target="../notesMasters/notesMaster1.xml"/>
</Relationships>
</file>

<file path=ppt/notesSlides/_rels/notesSlide198.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
</Relationships>
</file>

<file path=ppt/notesSlides/_rels/notesSlide199.xml.rels><?xml version="1.0" encoding="UTF-8"?>
<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
</Relationships>
</file>

<file path=ppt/notesSlides/_rels/notesSlide201.xml.rels><?xml version="1.0" encoding="UTF-8"?>
<Relationships xmlns="http://schemas.openxmlformats.org/package/2006/relationships"><Relationship Id="rId1" Type="http://schemas.openxmlformats.org/officeDocument/2006/relationships/slide" Target="../slides/slide201.xml"/><Relationship Id="rId2" Type="http://schemas.openxmlformats.org/officeDocument/2006/relationships/notesMaster" Target="../notesMasters/notesMaster1.xml"/>
</Relationships>
</file>

<file path=ppt/notesSlides/_rels/notesSlide204.xml.rels><?xml version="1.0" encoding="UTF-8"?>
<Relationships xmlns="http://schemas.openxmlformats.org/package/2006/relationships"><Relationship Id="rId1" Type="http://schemas.openxmlformats.org/officeDocument/2006/relationships/slide" Target="../slides/slide204.xml"/><Relationship Id="rId2" Type="http://schemas.openxmlformats.org/officeDocument/2006/relationships/notesMaster" Target="../notesMasters/notesMaster1.xml"/>
</Relationships>
</file>

<file path=ppt/notesSlides/_rels/notesSlide205.xml.rels><?xml version="1.0" encoding="UTF-8"?>
<Relationships xmlns="http://schemas.openxmlformats.org/package/2006/relationships"><Relationship Id="rId1" Type="http://schemas.openxmlformats.org/officeDocument/2006/relationships/slide" Target="../slides/slide205.xml"/><Relationship Id="rId2" Type="http://schemas.openxmlformats.org/officeDocument/2006/relationships/notesMaster" Target="../notesMasters/notesMaster1.xml"/>
</Relationships>
</file>

<file path=ppt/notesSlides/_rels/notesSlide206.xml.rels><?xml version="1.0" encoding="UTF-8"?>
<Relationships xmlns="http://schemas.openxmlformats.org/package/2006/relationships"><Relationship Id="rId1" Type="http://schemas.openxmlformats.org/officeDocument/2006/relationships/slide" Target="../slides/slide206.xml"/><Relationship Id="rId2" Type="http://schemas.openxmlformats.org/officeDocument/2006/relationships/notesMaster" Target="../notesMasters/notesMaster1.xml"/>
</Relationships>
</file>

<file path=ppt/notesSlides/_rels/notesSlide207.xml.rels><?xml version="1.0" encoding="UTF-8"?>
<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10.xml.rels><?xml version="1.0" encoding="UTF-8"?>
<Relationships xmlns="http://schemas.openxmlformats.org/package/2006/relationships"><Relationship Id="rId1" Type="http://schemas.openxmlformats.org/officeDocument/2006/relationships/hyperlink" Target="http://docs.statwing.com/interpreting-residual-plots-to-improve-your-regression/" TargetMode="External"/><Relationship Id="rId2" Type="http://schemas.openxmlformats.org/officeDocument/2006/relationships/slide" Target="../slides/slide210.xml"/><Relationship Id="rId3" Type="http://schemas.openxmlformats.org/officeDocument/2006/relationships/notesMaster" Target="../notesMasters/notesMaster1.xml"/>
</Relationships>
</file>

<file path=ppt/notesSlides/_rels/notesSlide214.xml.rels><?xml version="1.0" encoding="UTF-8"?>
<Relationships xmlns="http://schemas.openxmlformats.org/package/2006/relationships"><Relationship Id="rId1" Type="http://schemas.openxmlformats.org/officeDocument/2006/relationships/slide" Target="../slides/slide214.xml"/><Relationship Id="rId2" Type="http://schemas.openxmlformats.org/officeDocument/2006/relationships/notesMaster" Target="../notesMasters/notesMaster1.xml"/>
</Relationships>
</file>

<file path=ppt/notesSlides/_rels/notesSlide216.xml.rels><?xml version="1.0" encoding="UTF-8"?>
<Relationships xmlns="http://schemas.openxmlformats.org/package/2006/relationships"><Relationship Id="rId1" Type="http://schemas.openxmlformats.org/officeDocument/2006/relationships/slide" Target="../slides/slide216.xml"/><Relationship Id="rId2" Type="http://schemas.openxmlformats.org/officeDocument/2006/relationships/notesMaster" Target="../notesMasters/notesMaster1.xml"/>
</Relationships>
</file>

<file path=ppt/notesSlides/_rels/notesSlide224.xml.rels><?xml version="1.0" encoding="UTF-8"?>
<Relationships xmlns="http://schemas.openxmlformats.org/package/2006/relationships"><Relationship Id="rId1" Type="http://schemas.openxmlformats.org/officeDocument/2006/relationships/slide" Target="../slides/slide224.xml"/><Relationship Id="rId2" Type="http://schemas.openxmlformats.org/officeDocument/2006/relationships/notesMaster" Target="../notesMasters/notesMaster1.xml"/>
</Relationships>
</file>

<file path=ppt/notesSlides/_rels/notesSlide225.xml.rels><?xml version="1.0" encoding="UTF-8"?>
<Relationships xmlns="http://schemas.openxmlformats.org/package/2006/relationships"><Relationship Id="rId1" Type="http://schemas.openxmlformats.org/officeDocument/2006/relationships/slide" Target="../slides/slide225.xml"/><Relationship Id="rId2" Type="http://schemas.openxmlformats.org/officeDocument/2006/relationships/notesMaster" Target="../notesMasters/notesMaster1.xml"/>
</Relationships>
</file>

<file path=ppt/notesSlides/_rels/notesSlide228.xml.rels><?xml version="1.0" encoding="UTF-8"?>
<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30.xml.rels><?xml version="1.0" encoding="UTF-8"?>
<Relationships xmlns="http://schemas.openxmlformats.org/package/2006/relationships"><Relationship Id="rId1" Type="http://schemas.openxmlformats.org/officeDocument/2006/relationships/slide" Target="../slides/slide230.xml"/><Relationship Id="rId2" Type="http://schemas.openxmlformats.org/officeDocument/2006/relationships/notesMaster" Target="../notesMasters/notesMaster1.xml"/>
</Relationships>
</file>

<file path=ppt/notesSlides/_rels/notesSlide231.xml.rels><?xml version="1.0" encoding="UTF-8"?>
<Relationships xmlns="http://schemas.openxmlformats.org/package/2006/relationships"><Relationship Id="rId1" Type="http://schemas.openxmlformats.org/officeDocument/2006/relationships/slide" Target="../slides/slide231.xml"/><Relationship Id="rId2" Type="http://schemas.openxmlformats.org/officeDocument/2006/relationships/notesMaster" Target="../notesMasters/notesMaster1.xml"/>
</Relationships>
</file>

<file path=ppt/notesSlides/_rels/notesSlide232.xml.rels><?xml version="1.0" encoding="UTF-8"?>
<Relationships xmlns="http://schemas.openxmlformats.org/package/2006/relationships"><Relationship Id="rId1" Type="http://schemas.openxmlformats.org/officeDocument/2006/relationships/slide" Target="../slides/slide232.xml"/><Relationship Id="rId2" Type="http://schemas.openxmlformats.org/officeDocument/2006/relationships/notesMaster" Target="../notesMasters/notesMaster1.xml"/>
</Relationships>
</file>

<file path=ppt/notesSlides/_rels/notesSlide233.xml.rels><?xml version="1.0" encoding="UTF-8"?>
<Relationships xmlns="http://schemas.openxmlformats.org/package/2006/relationships"><Relationship Id="rId1" Type="http://schemas.openxmlformats.org/officeDocument/2006/relationships/slide" Target="../slides/slide233.xml"/><Relationship Id="rId2" Type="http://schemas.openxmlformats.org/officeDocument/2006/relationships/notesMaster" Target="../notesMasters/notesMaster1.xml"/>
</Relationships>
</file>

<file path=ppt/notesSlides/_rels/notesSlide234.xml.rels><?xml version="1.0" encoding="UTF-8"?>
<Relationships xmlns="http://schemas.openxmlformats.org/package/2006/relationships"><Relationship Id="rId1" Type="http://schemas.openxmlformats.org/officeDocument/2006/relationships/slide" Target="../slides/slide234.xml"/><Relationship Id="rId2" Type="http://schemas.openxmlformats.org/officeDocument/2006/relationships/notesMaster" Target="../notesMasters/notesMaster1.xml"/>
</Relationships>
</file>

<file path=ppt/notesSlides/_rels/notesSlide237.xml.rels><?xml version="1.0" encoding="UTF-8"?>
<Relationships xmlns="http://schemas.openxmlformats.org/package/2006/relationships"><Relationship Id="rId1" Type="http://schemas.openxmlformats.org/officeDocument/2006/relationships/slide" Target="../slides/slide237.xml"/><Relationship Id="rId2" Type="http://schemas.openxmlformats.org/officeDocument/2006/relationships/notesMaster" Target="../notesMasters/notesMaster1.xml"/>
</Relationships>
</file>

<file path=ppt/notesSlides/_rels/notesSlide239.xml.rels><?xml version="1.0" encoding="UTF-8"?>
<Relationships xmlns="http://schemas.openxmlformats.org/package/2006/relationships"><Relationship Id="rId1" Type="http://schemas.openxmlformats.org/officeDocument/2006/relationships/slide" Target="../slides/slide239.xml"/><Relationship Id="rId2" Type="http://schemas.openxmlformats.org/officeDocument/2006/relationships/notesMaster" Target="../notesMasters/notesMaster1.xml"/>
</Relationships>
</file>

<file path=ppt/notesSlides/_rels/notesSlide243.xml.rels><?xml version="1.0" encoding="UTF-8"?>
<Relationships xmlns="http://schemas.openxmlformats.org/package/2006/relationships"><Relationship Id="rId1" Type="http://schemas.openxmlformats.org/officeDocument/2006/relationships/slide" Target="../slides/slide243.xml"/><Relationship Id="rId2" Type="http://schemas.openxmlformats.org/officeDocument/2006/relationships/notesMaster" Target="../notesMasters/notesMaster1.xml"/>
</Relationships>
</file>

<file path=ppt/notesSlides/_rels/notesSlide244.xml.rels><?xml version="1.0" encoding="UTF-8"?>
<Relationships xmlns="http://schemas.openxmlformats.org/package/2006/relationships"><Relationship Id="rId1" Type="http://schemas.openxmlformats.org/officeDocument/2006/relationships/slide" Target="../slides/slide244.xml"/><Relationship Id="rId2" Type="http://schemas.openxmlformats.org/officeDocument/2006/relationships/notesMaster" Target="../notesMasters/notesMaster1.xml"/>
</Relationships>
</file>

<file path=ppt/notesSlides/_rels/notesSlide245.xml.rels><?xml version="1.0" encoding="UTF-8"?>
<Relationships xmlns="http://schemas.openxmlformats.org/package/2006/relationships"><Relationship Id="rId1" Type="http://schemas.openxmlformats.org/officeDocument/2006/relationships/slide" Target="../slides/slide245.xml"/><Relationship Id="rId2" Type="http://schemas.openxmlformats.org/officeDocument/2006/relationships/notesMaster" Target="../notesMasters/notesMaster1.xml"/>
</Relationships>
</file>

<file path=ppt/notesSlides/_rels/notesSlide246.xml.rels><?xml version="1.0" encoding="UTF-8"?>
<Relationships xmlns="http://schemas.openxmlformats.org/package/2006/relationships"><Relationship Id="rId1" Type="http://schemas.openxmlformats.org/officeDocument/2006/relationships/slide" Target="../slides/slide246.xml"/><Relationship Id="rId2" Type="http://schemas.openxmlformats.org/officeDocument/2006/relationships/notesMaster" Target="../notesMasters/notesMaster1.xml"/>
</Relationships>
</file>

<file path=ppt/notesSlides/_rels/notesSlide247.xml.rels><?xml version="1.0" encoding="UTF-8"?>
<Relationships xmlns="http://schemas.openxmlformats.org/package/2006/relationships"><Relationship Id="rId1" Type="http://schemas.openxmlformats.org/officeDocument/2006/relationships/slide" Target="../slides/slide247.xml"/><Relationship Id="rId2" Type="http://schemas.openxmlformats.org/officeDocument/2006/relationships/notesMaster" Target="../notesMasters/notesMaster1.xml"/>
</Relationships>
</file>

<file path=ppt/notesSlides/_rels/notesSlide248.xml.rels><?xml version="1.0" encoding="UTF-8"?>
<Relationships xmlns="http://schemas.openxmlformats.org/package/2006/relationships"><Relationship Id="rId1" Type="http://schemas.openxmlformats.org/officeDocument/2006/relationships/slide" Target="../slides/slide248.xml"/><Relationship Id="rId2" Type="http://schemas.openxmlformats.org/officeDocument/2006/relationships/notesMaster" Target="../notesMasters/notesMaster1.xml"/>
</Relationships>
</file>

<file path=ppt/notesSlides/_rels/notesSlide251.xml.rels><?xml version="1.0" encoding="UTF-8"?>
<Relationships xmlns="http://schemas.openxmlformats.org/package/2006/relationships"><Relationship Id="rId1" Type="http://schemas.openxmlformats.org/officeDocument/2006/relationships/slide" Target="../slides/slide251.xml"/><Relationship Id="rId2" Type="http://schemas.openxmlformats.org/officeDocument/2006/relationships/notesMaster" Target="../notesMasters/notesMaster1.xml"/>
</Relationships>
</file>

<file path=ppt/notesSlides/_rels/notesSlide252.xml.rels><?xml version="1.0" encoding="UTF-8"?>
<Relationships xmlns="http://schemas.openxmlformats.org/package/2006/relationships"><Relationship Id="rId1" Type="http://schemas.openxmlformats.org/officeDocument/2006/relationships/slide" Target="../slides/slide252.xml"/><Relationship Id="rId2" Type="http://schemas.openxmlformats.org/officeDocument/2006/relationships/notesMaster" Target="../notesMasters/notesMaster1.xml"/>
</Relationships>
</file>

<file path=ppt/notesSlides/_rels/notesSlide253.xml.rels><?xml version="1.0" encoding="UTF-8"?>
<Relationships xmlns="http://schemas.openxmlformats.org/package/2006/relationships"><Relationship Id="rId1" Type="http://schemas.openxmlformats.org/officeDocument/2006/relationships/slide" Target="../slides/slide253.xml"/><Relationship Id="rId2" Type="http://schemas.openxmlformats.org/officeDocument/2006/relationships/notesMaster" Target="../notesMasters/notesMaster1.xml"/>
</Relationships>
</file>

<file path=ppt/notesSlides/_rels/notesSlide254.xml.rels><?xml version="1.0" encoding="UTF-8"?>
<Relationships xmlns="http://schemas.openxmlformats.org/package/2006/relationships"><Relationship Id="rId1" Type="http://schemas.openxmlformats.org/officeDocument/2006/relationships/slide" Target="../slides/slide254.xml"/><Relationship Id="rId2" Type="http://schemas.openxmlformats.org/officeDocument/2006/relationships/notesMaster" Target="../notesMasters/notesMaster1.xml"/>
</Relationships>
</file>

<file path=ppt/notesSlides/_rels/notesSlide255.xml.rels><?xml version="1.0" encoding="UTF-8"?>
<Relationships xmlns="http://schemas.openxmlformats.org/package/2006/relationships"><Relationship Id="rId1" Type="http://schemas.openxmlformats.org/officeDocument/2006/relationships/hyperlink" Target="http://bit.ly/quaesita_experiment" TargetMode="External"/><Relationship Id="rId2" Type="http://schemas.openxmlformats.org/officeDocument/2006/relationships/hyperlink" Target="http://bit.ly/quaesita_correlation" TargetMode="External"/><Relationship Id="rId3" Type="http://schemas.openxmlformats.org/officeDocument/2006/relationships/slide" Target="../slides/slide255.xml"/><Relationship Id="rId4" Type="http://schemas.openxmlformats.org/officeDocument/2006/relationships/notesMaster" Target="../notesMasters/notesMaster1.xml"/>
</Relationships>
</file>

<file path=ppt/notesSlides/_rels/notesSlide257.xml.rels><?xml version="1.0" encoding="UTF-8"?>
<Relationships xmlns="http://schemas.openxmlformats.org/package/2006/relationships"><Relationship Id="rId1" Type="http://schemas.openxmlformats.org/officeDocument/2006/relationships/slide" Target="../slides/slide257.xml"/><Relationship Id="rId2" Type="http://schemas.openxmlformats.org/officeDocument/2006/relationships/notesMaster" Target="../notesMasters/notesMaster1.xml"/>
</Relationships>
</file>

<file path=ppt/notesSlides/_rels/notesSlide258.xml.rels><?xml version="1.0" encoding="UTF-8"?>
<Relationships xmlns="http://schemas.openxmlformats.org/package/2006/relationships"><Relationship Id="rId1" Type="http://schemas.openxmlformats.org/officeDocument/2006/relationships/slide" Target="../slides/slide258.xml"/><Relationship Id="rId2" Type="http://schemas.openxmlformats.org/officeDocument/2006/relationships/notesMaster" Target="../notesMasters/notesMaster1.xml"/>
</Relationships>
</file>

<file path=ppt/notesSlides/_rels/notesSlide259.xml.rels><?xml version="1.0" encoding="UTF-8"?>
<Relationships xmlns="http://schemas.openxmlformats.org/package/2006/relationships"><Relationship Id="rId1" Type="http://schemas.openxmlformats.org/officeDocument/2006/relationships/hyperlink" Target="http://bit.ly/quaesita_damnedlies" TargetMode="External"/><Relationship Id="rId2" Type="http://schemas.openxmlformats.org/officeDocument/2006/relationships/hyperlink" Target="http://bit.ly/quaesita_inspired" TargetMode="External"/><Relationship Id="rId3" Type="http://schemas.openxmlformats.org/officeDocument/2006/relationships/hyperlink" Target="http://bit.ly/quaesita_hist" TargetMode="External"/><Relationship Id="rId4" Type="http://schemas.openxmlformats.org/officeDocument/2006/relationships/hyperlink" Target="http://bit.ly/quaesita_pointofstats" TargetMode="External"/><Relationship Id="rId5" Type="http://schemas.openxmlformats.org/officeDocument/2006/relationships/slide" Target="../slides/slide259.xml"/><Relationship Id="rId6" Type="http://schemas.openxmlformats.org/officeDocument/2006/relationships/notesMaster" Target="../notesMasters/notesMaster1.xml"/>
</Relationships>
</file>

<file path=ppt/notesSlides/_rels/notesSlide260.xml.rels><?xml version="1.0" encoding="UTF-8"?>
<Relationships xmlns="http://schemas.openxmlformats.org/package/2006/relationships"><Relationship Id="rId1" Type="http://schemas.openxmlformats.org/officeDocument/2006/relationships/hyperlink" Target="http://bit.ly/quaesita_damnedlies" TargetMode="External"/><Relationship Id="rId2" Type="http://schemas.openxmlformats.org/officeDocument/2006/relationships/hyperlink" Target="http://bit.ly/quaesita_vocab" TargetMode="External"/><Relationship Id="rId3" Type="http://schemas.openxmlformats.org/officeDocument/2006/relationships/slide" Target="../slides/slide260.xml"/><Relationship Id="rId4" Type="http://schemas.openxmlformats.org/officeDocument/2006/relationships/notesMaster" Target="../notesMasters/notesMaster1.xml"/>
</Relationships>
</file>

<file path=ppt/notesSlides/_rels/notesSlide261.xml.rels><?xml version="1.0" encoding="UTF-8"?>
<Relationships xmlns="http://schemas.openxmlformats.org/package/2006/relationships"><Relationship Id="rId1" Type="http://schemas.openxmlformats.org/officeDocument/2006/relationships/hyperlink" Target="http://bit.ly/quaesita_damnedlies" TargetMode="External"/><Relationship Id="rId2" Type="http://schemas.openxmlformats.org/officeDocument/2006/relationships/hyperlink" Target="http://bit.ly/quaesita_vocab" TargetMode="External"/><Relationship Id="rId3" Type="http://schemas.openxmlformats.org/officeDocument/2006/relationships/slide" Target="../slides/slide261.xml"/><Relationship Id="rId4" Type="http://schemas.openxmlformats.org/officeDocument/2006/relationships/notesMaster" Target="../notesMasters/notesMaster1.xml"/>
</Relationships>
</file>

<file path=ppt/notesSlides/_rels/notesSlide264.xml.rels><?xml version="1.0" encoding="UTF-8"?>
<Relationships xmlns="http://schemas.openxmlformats.org/package/2006/relationships"><Relationship Id="rId1" Type="http://schemas.openxmlformats.org/officeDocument/2006/relationships/slide" Target="../slides/slide264.xml"/><Relationship Id="rId2" Type="http://schemas.openxmlformats.org/officeDocument/2006/relationships/notesMaster" Target="../notesMasters/notesMaster1.xml"/>
</Relationships>
</file>

<file path=ppt/notesSlides/_rels/notesSlide265.xml.rels><?xml version="1.0" encoding="UTF-8"?>
<Relationships xmlns="http://schemas.openxmlformats.org/package/2006/relationships"><Relationship Id="rId1" Type="http://schemas.openxmlformats.org/officeDocument/2006/relationships/slide" Target="../slides/slide265.xml"/><Relationship Id="rId2" Type="http://schemas.openxmlformats.org/officeDocument/2006/relationships/notesMaster" Target="../notesMasters/notesMaster1.xml"/>
</Relationships>
</file>

<file path=ppt/notesSlides/_rels/notesSlide266.xml.rels><?xml version="1.0" encoding="UTF-8"?>
<Relationships xmlns="http://schemas.openxmlformats.org/package/2006/relationships"><Relationship Id="rId1" Type="http://schemas.openxmlformats.org/officeDocument/2006/relationships/hyperlink" Target="https://bit.ly/livetrafficexpt" TargetMode="External"/><Relationship Id="rId2" Type="http://schemas.openxmlformats.org/officeDocument/2006/relationships/slide" Target="../slides/slide266.xml"/><Relationship Id="rId3" Type="http://schemas.openxmlformats.org/officeDocument/2006/relationships/notesMaster" Target="../notesMasters/notesMaster1.xml"/>
</Relationships>
</file>

<file path=ppt/notesSlides/_rels/notesSlide268.xml.rels><?xml version="1.0" encoding="UTF-8"?>
<Relationships xmlns="http://schemas.openxmlformats.org/package/2006/relationships"><Relationship Id="rId1" Type="http://schemas.openxmlformats.org/officeDocument/2006/relationships/slide" Target="../slides/slide268.xml"/><Relationship Id="rId2" Type="http://schemas.openxmlformats.org/officeDocument/2006/relationships/notesMaster" Target="../notesMasters/notesMaster1.xml"/>
</Relationships>
</file>

<file path=ppt/notesSlides/_rels/notesSlide269.xml.rels><?xml version="1.0" encoding="UTF-8"?>
<Relationships xmlns="http://schemas.openxmlformats.org/package/2006/relationships"><Relationship Id="rId1" Type="http://schemas.openxmlformats.org/officeDocument/2006/relationships/slide" Target="../slides/slide269.xml"/><Relationship Id="rId2" Type="http://schemas.openxmlformats.org/officeDocument/2006/relationships/notesMaster" Target="../notesMasters/notesMaster1.xml"/>
</Relationships>
</file>

<file path=ppt/notesSlides/_rels/notesSlide270.xml.rels><?xml version="1.0" encoding="UTF-8"?>
<Relationships xmlns="http://schemas.openxmlformats.org/package/2006/relationships"><Relationship Id="rId1" Type="http://schemas.openxmlformats.org/officeDocument/2006/relationships/slide" Target="../slides/slide270.xml"/><Relationship Id="rId2" Type="http://schemas.openxmlformats.org/officeDocument/2006/relationships/notesMaster" Target="../notesMasters/notesMaster1.xml"/>
</Relationships>
</file>

<file path=ppt/notesSlides/_rels/notesSlide273.xml.rels><?xml version="1.0" encoding="UTF-8"?>
<Relationships xmlns="http://schemas.openxmlformats.org/package/2006/relationships"><Relationship Id="rId1" Type="http://schemas.openxmlformats.org/officeDocument/2006/relationships/slide" Target="../slides/slide273.xml"/><Relationship Id="rId2" Type="http://schemas.openxmlformats.org/officeDocument/2006/relationships/notesMaster" Target="../notesMasters/notesMaster1.xml"/>
</Relationships>
</file>

<file path=ppt/notesSlides/_rels/notesSlide274.xml.rels><?xml version="1.0" encoding="UTF-8"?>
<Relationships xmlns="http://schemas.openxmlformats.org/package/2006/relationships"><Relationship Id="rId1" Type="http://schemas.openxmlformats.org/officeDocument/2006/relationships/slide" Target="../slides/slide274.xml"/><Relationship Id="rId2" Type="http://schemas.openxmlformats.org/officeDocument/2006/relationships/notesMaster" Target="../notesMasters/notesMaster1.xml"/>
</Relationships>
</file>

<file path=ppt/notesSlides/_rels/notesSlide275.xml.rels><?xml version="1.0" encoding="UTF-8"?>
<Relationships xmlns="http://schemas.openxmlformats.org/package/2006/relationships"><Relationship Id="rId1" Type="http://schemas.openxmlformats.org/officeDocument/2006/relationships/slide" Target="../slides/slide275.xml"/><Relationship Id="rId2" Type="http://schemas.openxmlformats.org/officeDocument/2006/relationships/notesMaster" Target="../notesMasters/notesMaster1.xml"/>
</Relationships>
</file>

<file path=ppt/notesSlides/_rels/notesSlide276.xml.rels><?xml version="1.0" encoding="UTF-8"?>
<Relationships xmlns="http://schemas.openxmlformats.org/package/2006/relationships"><Relationship Id="rId1" Type="http://schemas.openxmlformats.org/officeDocument/2006/relationships/slide" Target="../slides/slide276.xml"/><Relationship Id="rId2" Type="http://schemas.openxmlformats.org/officeDocument/2006/relationships/notesMaster" Target="../notesMasters/notesMaster1.xml"/>
</Relationships>
</file>

<file path=ppt/notesSlides/_rels/notesSlide279.xml.rels><?xml version="1.0" encoding="UTF-8"?>
<Relationships xmlns="http://schemas.openxmlformats.org/package/2006/relationships"><Relationship Id="rId1" Type="http://schemas.openxmlformats.org/officeDocument/2006/relationships/slide" Target="../slides/slide279.xml"/><Relationship Id="rId2" Type="http://schemas.openxmlformats.org/officeDocument/2006/relationships/notesMaster" Target="../notesMasters/notesMaster1.xml"/>
</Relationships>
</file>

<file path=ppt/notesSlides/_rels/notesSlide280.xml.rels><?xml version="1.0" encoding="UTF-8"?>
<Relationships xmlns="http://schemas.openxmlformats.org/package/2006/relationships"><Relationship Id="rId1" Type="http://schemas.openxmlformats.org/officeDocument/2006/relationships/slide" Target="../slides/slide280.xml"/><Relationship Id="rId2" Type="http://schemas.openxmlformats.org/officeDocument/2006/relationships/notesMaster" Target="../notesMasters/notesMaster1.xml"/>
</Relationships>
</file>

<file path=ppt/notesSlides/_rels/notesSlide281.xml.rels><?xml version="1.0" encoding="UTF-8"?>
<Relationships xmlns="http://schemas.openxmlformats.org/package/2006/relationships"><Relationship Id="rId1" Type="http://schemas.openxmlformats.org/officeDocument/2006/relationships/hyperlink" Target="https://homl.info/6" TargetMode="External"/><Relationship Id="rId2" Type="http://schemas.openxmlformats.org/officeDocument/2006/relationships/hyperlink" Target="https://learning.oreilly.com/library/view/hands-on-machine-learning/9781492032632/ch01.html#idm45022193070616" TargetMode="External"/><Relationship Id="rId3" Type="http://schemas.openxmlformats.org/officeDocument/2006/relationships/slide" Target="../slides/slide281.xml"/><Relationship Id="rId4" Type="http://schemas.openxmlformats.org/officeDocument/2006/relationships/notesMaster" Target="../notesMasters/notesMaster1.xml"/>
</Relationships>
</file>

<file path=ppt/notesSlides/_rels/notesSlide282.xml.rels><?xml version="1.0" encoding="UTF-8"?>
<Relationships xmlns="http://schemas.openxmlformats.org/package/2006/relationships"><Relationship Id="rId1" Type="http://schemas.openxmlformats.org/officeDocument/2006/relationships/slide" Target="../slides/slide282.xml"/><Relationship Id="rId2" Type="http://schemas.openxmlformats.org/officeDocument/2006/relationships/notesMaster" Target="../notesMasters/notesMaster1.xml"/>
</Relationships>
</file>

<file path=ppt/notesSlides/_rels/notesSlide283.xml.rels><?xml version="1.0" encoding="UTF-8"?>
<Relationships xmlns="http://schemas.openxmlformats.org/package/2006/relationships"><Relationship Id="rId1" Type="http://schemas.openxmlformats.org/officeDocument/2006/relationships/slide" Target="../slides/slide283.xml"/><Relationship Id="rId2" Type="http://schemas.openxmlformats.org/officeDocument/2006/relationships/notesMaster" Target="../notesMasters/notesMaster1.xml"/>
</Relationships>
</file>

<file path=ppt/notesSlides/_rels/notesSlide284.xml.rels><?xml version="1.0" encoding="UTF-8"?>
<Relationships xmlns="http://schemas.openxmlformats.org/package/2006/relationships"><Relationship Id="rId1" Type="http://schemas.openxmlformats.org/officeDocument/2006/relationships/slide" Target="../slides/slide284.xml"/><Relationship Id="rId2" Type="http://schemas.openxmlformats.org/officeDocument/2006/relationships/notesMaster" Target="../notesMasters/notesMaster1.xml"/>
</Relationships>
</file>

<file path=ppt/notesSlides/_rels/notesSlide285.xml.rels><?xml version="1.0" encoding="UTF-8"?>
<Relationships xmlns="http://schemas.openxmlformats.org/package/2006/relationships"><Relationship Id="rId1" Type="http://schemas.openxmlformats.org/officeDocument/2006/relationships/slide" Target="../slides/slide285.xml"/><Relationship Id="rId2" Type="http://schemas.openxmlformats.org/officeDocument/2006/relationships/notesMaster" Target="../notesMasters/notesMaster1.xml"/>
</Relationships>
</file>

<file path=ppt/notesSlides/_rels/notesSlide286.xml.rels><?xml version="1.0" encoding="UTF-8"?>
<Relationships xmlns="http://schemas.openxmlformats.org/package/2006/relationships"><Relationship Id="rId1" Type="http://schemas.openxmlformats.org/officeDocument/2006/relationships/hyperlink" Target="http://bit.ly/mfml_regression" TargetMode="External"/><Relationship Id="rId2" Type="http://schemas.openxmlformats.org/officeDocument/2006/relationships/slide" Target="../slides/slide286.xml"/><Relationship Id="rId3"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hyperlink" Target="http://bit.ly/quaesita_emperor" TargetMode="External"/><Relationship Id="rId2" Type="http://schemas.openxmlformats.org/officeDocument/2006/relationships/hyperlink" Target="http://bit.ly/quaesita_slkid" TargetMode="External"/><Relationship Id="rId3" Type="http://schemas.openxmlformats.org/officeDocument/2006/relationships/hyperlink" Target="http://bit.ly/quaesita_slkid" TargetMode="External"/><Relationship Id="rId4" Type="http://schemas.openxmlformats.org/officeDocument/2006/relationships/hyperlink" Target="http://bit.ly/quaesita_slkid" TargetMode="External"/><Relationship Id="rId5" Type="http://schemas.openxmlformats.org/officeDocument/2006/relationships/slide" Target="../slides/slide74.xml"/><Relationship Id="rId6"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slide" Target="../slides/slide76.xml"/><Relationship Id="rId3"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hyperlink" Target="http://bit.ly/quaesita_12steps" TargetMode="External"/><Relationship Id="rId3" Type="http://schemas.openxmlformats.org/officeDocument/2006/relationships/slide" Target="../slides/slide79.xml"/><Relationship Id="rId4"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slide" Target="../slides/slide85.xml"/><Relationship Id="rId3"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hyperlink" Target="http://bit.ly/quaesita_mrbean" TargetMode="External"/><Relationship Id="rId2" Type="http://schemas.openxmlformats.org/officeDocument/2006/relationships/slide" Target="../slides/slide88.xml"/><Relationship Id="rId3"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hyperlink" Target="https://stackoverflow.com/questions/38023881/pandas-change-the-order-of-levels-of-factor-type-object" TargetMode="External"/><Relationship Id="rId2" Type="http://schemas.openxmlformats.org/officeDocument/2006/relationships/slide" Target="../slides/slide94.xml"/><Relationship Id="rId3"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sldImg"/>
          </p:nvPr>
        </p:nvSpPr>
        <p:spPr>
          <a:xfrm>
            <a:off x="685800" y="1143000"/>
            <a:ext cx="5486040" cy="3085920"/>
          </a:xfrm>
          <a:prstGeom prst="rect">
            <a:avLst/>
          </a:prstGeom>
        </p:spPr>
      </p:sp>
      <p:sp>
        <p:nvSpPr>
          <p:cNvPr id="106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The Dummy’s Guide to Creating Dummy Variables | by Rowan Langford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https://towardsdatascience.com/the-dummys-guide-to-creating-dummy-variables-f21faddb1d40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Introduction to Linear Regression, Part 2: Standardization and Regression Diagnostics | by Kyle Caron | Medium</a:t>
            </a:r>
            <a:endParaRPr b="0" lang="en-US" sz="2000" spc="-1" strike="noStrike">
              <a:latin typeface="Arial"/>
            </a:endParaRPr>
          </a:p>
          <a:p>
            <a:pPr marL="216000" indent="-216000">
              <a:lnSpc>
                <a:spcPct val="100000"/>
              </a:lnSpc>
            </a:pPr>
            <a:r>
              <a:rPr b="0" lang="en-US" sz="2000" spc="-1" strike="noStrike">
                <a:latin typeface="Arial"/>
              </a:rPr>
              <a:t>https://medium.com/@kylecaron/introduction-to-linear-regression-part-2-standardization-and-regression-diagnostics-a15cb27944b1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Machine Learning Crash Course  |  Google Developers</a:t>
            </a:r>
            <a:endParaRPr b="0" lang="en-US" sz="2000" spc="-1" strike="noStrike">
              <a:latin typeface="Arial"/>
            </a:endParaRPr>
          </a:p>
          <a:p>
            <a:pPr marL="216000" indent="-216000">
              <a:lnSpc>
                <a:spcPct val="100000"/>
              </a:lnSpc>
            </a:pPr>
            <a:r>
              <a:rPr b="0" lang="en-US" sz="2000" spc="-1" strike="noStrike">
                <a:latin typeface="Arial"/>
              </a:rPr>
              <a:t>https://developers.google.com/machine-learning/crash-course/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Including an interaction | Python</a:t>
            </a:r>
            <a:endParaRPr b="0" lang="en-US" sz="2000" spc="-1" strike="noStrike">
              <a:latin typeface="Arial"/>
            </a:endParaRPr>
          </a:p>
          <a:p>
            <a:pPr marL="216000" indent="-216000">
              <a:lnSpc>
                <a:spcPct val="100000"/>
              </a:lnSpc>
            </a:pPr>
            <a:r>
              <a:rPr b="0" lang="en-US" sz="2000" spc="-1" strike="noStrike">
                <a:latin typeface="Arial"/>
              </a:rPr>
              <a:t>https://campus.datacamp.com/courses/intermediate-regression-with-statsmodels-in-python/multiple-linear-regression-3?ex=6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DataCamp</a:t>
            </a:r>
            <a:endParaRPr b="0" lang="en-US" sz="2000" spc="-1" strike="noStrike">
              <a:latin typeface="Arial"/>
            </a:endParaRPr>
          </a:p>
          <a:p>
            <a:pPr marL="216000" indent="-216000">
              <a:lnSpc>
                <a:spcPct val="100000"/>
              </a:lnSpc>
            </a:pPr>
            <a:r>
              <a:rPr b="0" lang="en-US" sz="2000" spc="-1" strike="noStrike">
                <a:latin typeface="Arial"/>
              </a:rPr>
              <a:t>https://learn.datacamp.com/courses/introduction-to-regression-with-statsmodels-in-python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Confirm your account recovery settings</a:t>
            </a:r>
            <a:endParaRPr b="0" lang="en-US" sz="2000" spc="-1" strike="noStrike">
              <a:latin typeface="Arial"/>
            </a:endParaRPr>
          </a:p>
          <a:p>
            <a:pPr marL="216000" indent="-216000">
              <a:lnSpc>
                <a:spcPct val="100000"/>
              </a:lnSpc>
            </a:pPr>
            <a:r>
              <a:rPr b="0" lang="en-US" sz="2000" spc="-1" strike="noStrike">
                <a:latin typeface="Arial"/>
              </a:rPr>
              <a:t>https://github.com/rouseguy/intro2stats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Simple and Multiple Linear Regression in Python | by Adi Bronshtein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https://towardsdatascience.com/simple-and-multiple-linear-regression-in-python-c928425168f9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Train/Test Split and Cross Validation in Python | by Adi Bronshtein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https://towardsdatascience.com/train-test-split-and-cross-validation-in-python-80b61beca4b6</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Logistic Regression in Python – Real Python</a:t>
            </a:r>
            <a:endParaRPr b="0" lang="en-US" sz="2000" spc="-1" strike="noStrike">
              <a:latin typeface="Arial"/>
            </a:endParaRPr>
          </a:p>
          <a:p>
            <a:pPr marL="216000" indent="-216000">
              <a:lnSpc>
                <a:spcPct val="100000"/>
              </a:lnSpc>
            </a:pPr>
            <a:r>
              <a:rPr b="0" lang="en-US" sz="2000" spc="-1" strike="noStrike">
                <a:latin typeface="Arial"/>
              </a:rPr>
              <a:t>https://realpython.com/logistic-regression-python/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Logistic Regression Scikit-learn vs Statsmodels | Finxter</a:t>
            </a:r>
            <a:endParaRPr b="0" lang="en-US" sz="2000" spc="-1" strike="noStrike">
              <a:latin typeface="Arial"/>
            </a:endParaRPr>
          </a:p>
          <a:p>
            <a:pPr marL="216000" indent="-216000">
              <a:lnSpc>
                <a:spcPct val="100000"/>
              </a:lnSpc>
            </a:pPr>
            <a:r>
              <a:rPr b="0" lang="en-US" sz="2000" spc="-1" strike="noStrike">
                <a:latin typeface="Arial"/>
              </a:rPr>
              <a:t>https://blog.finxter.com/logistic-regression-scikit-learn-vs-statsmodels/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 trick question for data science buffs | by Cassie Kozyrkov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https://towardsdatascience.com/a-trick-question-for-data-science-buffs-f44e21866a75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Preprocessing in Data Science (Part 1) - DataCamp</a:t>
            </a:r>
            <a:endParaRPr b="0" lang="en-US" sz="2000" spc="-1" strike="noStrike">
              <a:latin typeface="Arial"/>
            </a:endParaRPr>
          </a:p>
          <a:p>
            <a:pPr marL="216000" indent="-216000">
              <a:lnSpc>
                <a:spcPct val="100000"/>
              </a:lnSpc>
            </a:pPr>
            <a:r>
              <a:rPr b="0" lang="en-US" sz="2000" spc="-1" strike="noStrike">
                <a:latin typeface="Arial"/>
              </a:rPr>
              <a:t>https://www.datacamp.com/community/tutorials/preprocessing-in-data-science-part-1-centering-scaling-and-knn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Preprocessing in Data Science (Part 2) - DataCamp</a:t>
            </a:r>
            <a:endParaRPr b="0" lang="en-US" sz="2000" spc="-1" strike="noStrike">
              <a:latin typeface="Arial"/>
            </a:endParaRPr>
          </a:p>
          <a:p>
            <a:pPr marL="216000" indent="-216000">
              <a:lnSpc>
                <a:spcPct val="100000"/>
              </a:lnSpc>
            </a:pPr>
            <a:r>
              <a:rPr b="0" lang="en-US" sz="2000" spc="-1" strike="noStrike">
                <a:latin typeface="Arial"/>
              </a:rPr>
              <a:t>https://www.datacamp.com/community/tutorials/preprocessing-in-data-science-part-2-centering-scaling-and-logistic-regression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Preprocessing in Data Science (Part 3) - DataCamp</a:t>
            </a:r>
            <a:endParaRPr b="0" lang="en-US" sz="2000" spc="-1" strike="noStrike">
              <a:latin typeface="Arial"/>
            </a:endParaRPr>
          </a:p>
          <a:p>
            <a:pPr marL="216000" indent="-216000">
              <a:lnSpc>
                <a:spcPct val="100000"/>
              </a:lnSpc>
            </a:pPr>
            <a:r>
              <a:rPr b="0" lang="en-US" sz="2000" spc="-1" strike="noStrike">
                <a:latin typeface="Arial"/>
              </a:rPr>
              <a:t>https://www.datacamp.com/community/tutorials/preprocessing-in-data-science-part-3-scaling-synthesized-data</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Variance Inflation Factor (VIF) Explained - Python</a:t>
            </a:r>
            <a:endParaRPr b="0" lang="en-US" sz="2000" spc="-1" strike="noStrike">
              <a:latin typeface="Arial"/>
            </a:endParaRPr>
          </a:p>
          <a:p>
            <a:pPr marL="216000" indent="-216000">
              <a:lnSpc>
                <a:spcPct val="100000"/>
              </a:lnSpc>
            </a:pPr>
            <a:r>
              <a:rPr b="0" lang="en-US" sz="2000" spc="-1" strike="noStrike">
                <a:latin typeface="Arial"/>
              </a:rPr>
              <a:t>https://etav.github.io/python/vif_factor_python.html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Introduction to Linear Modeling in Python | DataCamp</a:t>
            </a:r>
            <a:endParaRPr b="0" lang="en-US" sz="2000" spc="-1" strike="noStrike">
              <a:latin typeface="Arial"/>
            </a:endParaRPr>
          </a:p>
          <a:p>
            <a:pPr marL="216000" indent="-216000">
              <a:lnSpc>
                <a:spcPct val="100000"/>
              </a:lnSpc>
            </a:pPr>
            <a:r>
              <a:rPr b="0" lang="en-US" sz="2000" spc="-1" strike="noStrike">
                <a:latin typeface="Arial"/>
              </a:rPr>
              <a:t>https://learn.datacamp.com/courses/introduction-to-linear-modeling-in-python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Introduction to Predictive Analytics in Python | DataCamp</a:t>
            </a:r>
            <a:endParaRPr b="0" lang="en-US" sz="2000" spc="-1" strike="noStrike">
              <a:latin typeface="Arial"/>
            </a:endParaRPr>
          </a:p>
          <a:p>
            <a:pPr marL="216000" indent="-216000">
              <a:lnSpc>
                <a:spcPct val="100000"/>
              </a:lnSpc>
            </a:pPr>
            <a:r>
              <a:rPr b="0" lang="en-US" sz="2000" spc="-1" strike="noStrike">
                <a:latin typeface="Arial"/>
              </a:rPr>
              <a:t>https://learn.datacamp.com/courses/introduction-to-predictive-analytics-in-python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(Tutorial) Handling Categorical Data in Python - DataCamp</a:t>
            </a:r>
            <a:endParaRPr b="0" lang="en-US" sz="2000" spc="-1" strike="noStrike">
              <a:latin typeface="Arial"/>
            </a:endParaRPr>
          </a:p>
          <a:p>
            <a:pPr marL="216000" indent="-216000">
              <a:lnSpc>
                <a:spcPct val="100000"/>
              </a:lnSpc>
            </a:pPr>
            <a:r>
              <a:rPr b="0" lang="en-US" sz="2000" spc="-1" strike="noStrike">
                <a:latin typeface="Arial"/>
              </a:rPr>
              <a:t>https://www.datacamp.com/community/tutorials/categorical-data</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Interaction effect in multiple regression | by Sufyan Khot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https://towardsdatascience.com/interaction-effect-in-multiple-regression-3091a5d0fadd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Inverse matrices, column space and null space | Chapter 7, Essence of linear algebra - YouTube</a:t>
            </a:r>
            <a:endParaRPr b="0" lang="en-US" sz="2000" spc="-1" strike="noStrike">
              <a:latin typeface="Arial"/>
            </a:endParaRPr>
          </a:p>
          <a:p>
            <a:pPr marL="216000" indent="-216000">
              <a:lnSpc>
                <a:spcPct val="100000"/>
              </a:lnSpc>
            </a:pPr>
            <a:r>
              <a:rPr b="0" lang="en-US" sz="2000" spc="-1" strike="noStrike">
                <a:latin typeface="Arial"/>
              </a:rPr>
              <a:t>https://www.youtube.com/watch?v=uQhTuRlWMxw</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 Data Science Case Study with Python: Mercari Price Prediction | by Geoffrey Lobo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https://towardsdatascience.com/a-data-science-case-study-with-python-mercari-price-prediction-4e852d95654</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https://www.kaggle.com/juliencs/a-study-on-regression-applied-to-the-ames-dataset </a:t>
            </a:r>
            <a:endParaRPr b="0" lang="en-US" sz="2000" spc="-1" strike="noStrike">
              <a:latin typeface="Arial"/>
            </a:endParaRPr>
          </a:p>
        </p:txBody>
      </p:sp>
      <p:sp>
        <p:nvSpPr>
          <p:cNvPr id="106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88861A0-EAB4-4368-8BBA-94F912451D01}"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3" name="PlaceHolder 1"/>
          <p:cNvSpPr>
            <a:spLocks noGrp="1"/>
          </p:cNvSpPr>
          <p:nvPr>
            <p:ph type="sldImg"/>
          </p:nvPr>
        </p:nvSpPr>
        <p:spPr>
          <a:xfrm>
            <a:off x="685800" y="1143000"/>
            <a:ext cx="5486040" cy="3085920"/>
          </a:xfrm>
          <a:prstGeom prst="rect">
            <a:avLst/>
          </a:prstGeom>
        </p:spPr>
      </p:sp>
      <p:sp>
        <p:nvSpPr>
          <p:cNvPr id="118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A model is a simplified version of the observations. The simplifications are meant to discard the superfluous details that are unlikely to generalize to new instances. To decide what data to discard and what data to keep, you must make </a:t>
            </a:r>
            <a:r>
              <a:rPr b="0" i="1" lang="en-US" sz="1200" spc="-1" strike="noStrike">
                <a:solidFill>
                  <a:srgbClr val="000000"/>
                </a:solidFill>
                <a:latin typeface="+mn-lt"/>
                <a:ea typeface="+mn-ea"/>
              </a:rPr>
              <a:t>assumptions</a:t>
            </a:r>
            <a:r>
              <a:rPr b="0" lang="en-US" sz="1200" spc="-1" strike="noStrike">
                <a:solidFill>
                  <a:srgbClr val="000000"/>
                </a:solidFill>
                <a:latin typeface="+mn-lt"/>
                <a:ea typeface="+mn-ea"/>
              </a:rPr>
              <a:t>. For example, a linear model makes the assumption that the data is fundamentally linear and that the distance between the instances and the straight line is just noise, which can safely be ignored.</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In a </a:t>
            </a:r>
            <a:r>
              <a:rPr b="0" lang="en-US" sz="1200" spc="-1" strike="noStrike">
                <a:solidFill>
                  <a:srgbClr val="000000"/>
                </a:solidFill>
                <a:latin typeface="+mn-lt"/>
                <a:ea typeface="+mn-ea"/>
                <a:hlinkClick r:id="rId1"/>
              </a:rPr>
              <a:t>famous 1996 paper</a:t>
            </a:r>
            <a:r>
              <a:rPr b="0" lang="en-US" sz="1200" spc="-1" strike="noStrike">
                <a:solidFill>
                  <a:srgbClr val="000000"/>
                </a:solidFill>
                <a:latin typeface="+mn-lt"/>
                <a:ea typeface="+mn-ea"/>
              </a:rPr>
              <a:t>,</a:t>
            </a:r>
            <a:r>
              <a:rPr b="0" lang="en-US" sz="1200" spc="-1" strike="noStrike" baseline="30000">
                <a:solidFill>
                  <a:srgbClr val="000000"/>
                </a:solidFill>
                <a:latin typeface="+mn-lt"/>
                <a:ea typeface="+mn-ea"/>
                <a:hlinkClick r:id="rId2"/>
              </a:rPr>
              <a:t>11</a:t>
            </a:r>
            <a:r>
              <a:rPr b="0" lang="en-US" sz="1200" spc="-1" strike="noStrike">
                <a:solidFill>
                  <a:srgbClr val="000000"/>
                </a:solidFill>
                <a:latin typeface="+mn-lt"/>
                <a:ea typeface="+mn-ea"/>
              </a:rPr>
              <a:t> David Wolpert demonstrated that if you make absolutely no assumption about the data, then there is no reason to prefer one model over any other. This is called the </a:t>
            </a:r>
            <a:r>
              <a:rPr b="0" i="1" lang="en-US" sz="1200" spc="-1" strike="noStrike">
                <a:solidFill>
                  <a:srgbClr val="000000"/>
                </a:solidFill>
                <a:latin typeface="+mn-lt"/>
                <a:ea typeface="+mn-ea"/>
              </a:rPr>
              <a:t>No Free Lunch</a:t>
            </a:r>
            <a:r>
              <a:rPr b="0" lang="en-US" sz="1200" spc="-1" strike="noStrike">
                <a:solidFill>
                  <a:srgbClr val="000000"/>
                </a:solidFill>
                <a:latin typeface="+mn-lt"/>
                <a:ea typeface="+mn-ea"/>
              </a:rPr>
              <a:t> (NFL) theorem. For some datasets the best model is a linear model, while for other datasets it is a neural network. There is no model that is </a:t>
            </a:r>
            <a:r>
              <a:rPr b="0" i="1" lang="en-US" sz="1200" spc="-1" strike="noStrike">
                <a:solidFill>
                  <a:srgbClr val="000000"/>
                </a:solidFill>
                <a:latin typeface="+mn-lt"/>
                <a:ea typeface="+mn-ea"/>
              </a:rPr>
              <a:t>a priori</a:t>
            </a:r>
            <a:r>
              <a:rPr b="0" lang="en-US" sz="1200" spc="-1" strike="noStrike">
                <a:solidFill>
                  <a:srgbClr val="000000"/>
                </a:solidFill>
                <a:latin typeface="+mn-lt"/>
                <a:ea typeface="+mn-ea"/>
              </a:rPr>
              <a:t> guaranteed to work better (hence the name of the theorem). The only way to know for sure which model is best is to evaluate them all. Since this is not possible, in practice you make some reasonable assumptions about the data and evaluate only a few reasonable models. For example, for simple tasks you may evaluate linear models with various levels of regularization, and for a complex problem you may evaluate various neural networks.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https://learning.oreilly.com/library/view/hands-on-machine-learning</a:t>
            </a:r>
            <a:endParaRPr b="0" lang="en-US" sz="2000" spc="-1" strike="noStrike">
              <a:latin typeface="Arial"/>
            </a:endParaRPr>
          </a:p>
        </p:txBody>
      </p:sp>
      <p:sp>
        <p:nvSpPr>
          <p:cNvPr id="118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D21D252-0D4F-4C34-B580-7CD0666F766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6" name="PlaceHolder 1"/>
          <p:cNvSpPr>
            <a:spLocks noGrp="1"/>
          </p:cNvSpPr>
          <p:nvPr>
            <p:ph type="sldImg"/>
          </p:nvPr>
        </p:nvSpPr>
        <p:spPr>
          <a:xfrm>
            <a:off x="685800" y="1143000"/>
            <a:ext cx="5486040" cy="3085920"/>
          </a:xfrm>
          <a:prstGeom prst="rect">
            <a:avLst/>
          </a:prstGeom>
        </p:spPr>
      </p:sp>
      <p:sp>
        <p:nvSpPr>
          <p:cNvPr id="118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Can machines learn finance </a:t>
            </a:r>
            <a:endParaRPr b="0" lang="en-US" sz="2000" spc="-1" strike="noStrike">
              <a:latin typeface="Arial"/>
            </a:endParaRPr>
          </a:p>
          <a:p>
            <a:pPr marL="216000" indent="-216000">
              <a:lnSpc>
                <a:spcPct val="100000"/>
              </a:lnSpc>
            </a:pPr>
            <a:r>
              <a:rPr b="0" lang="en-US" sz="2000" spc="-1" strike="noStrike">
                <a:latin typeface="Arial"/>
              </a:rPr>
              <a:t>Article from jesse blocher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In asset management, one can begin to tackle the low signal-to-noise problem by bringing economic theory to describe some aspects of the data, complemented by machine learning tools to capture aspects of the data for which theory is silent. Some relevant academic examples are Kelly et al. (2017), Kelly et al. (2018), and Gu, Kelly, and Xiu (2019), which begin with a basic economic structure and introduce machine learning in only one aspect of the model</a:t>
            </a:r>
            <a:endParaRPr b="0" lang="en-US" sz="1200" spc="-1" strike="noStrike">
              <a:latin typeface="Arial"/>
            </a:endParaRPr>
          </a:p>
        </p:txBody>
      </p:sp>
      <p:sp>
        <p:nvSpPr>
          <p:cNvPr id="118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0774284-9ECE-46BD-8E1E-85F2DE18FA6B}"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PlaceHolder 1"/>
          <p:cNvSpPr>
            <a:spLocks noGrp="1"/>
          </p:cNvSpPr>
          <p:nvPr>
            <p:ph type="sldImg"/>
          </p:nvPr>
        </p:nvSpPr>
        <p:spPr>
          <a:xfrm>
            <a:off x="685800" y="1143000"/>
            <a:ext cx="5486040" cy="3085920"/>
          </a:xfrm>
          <a:prstGeom prst="rect">
            <a:avLst/>
          </a:prstGeom>
        </p:spPr>
      </p:sp>
      <p:sp>
        <p:nvSpPr>
          <p:cNvPr id="119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Answer : 1 .. Up or down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19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E47E326-D3AD-4BEF-A7C6-D91386B13232}"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PlaceHolder 1"/>
          <p:cNvSpPr>
            <a:spLocks noGrp="1"/>
          </p:cNvSpPr>
          <p:nvPr>
            <p:ph type="sldImg"/>
          </p:nvPr>
        </p:nvSpPr>
        <p:spPr>
          <a:xfrm>
            <a:off x="685800" y="1143000"/>
            <a:ext cx="5486040" cy="3085920"/>
          </a:xfrm>
          <a:prstGeom prst="rect">
            <a:avLst/>
          </a:prstGeom>
        </p:spPr>
      </p:sp>
      <p:sp>
        <p:nvSpPr>
          <p:cNvPr id="119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Bike store </a:t>
            </a:r>
            <a:endParaRPr b="0" lang="en-US" sz="2000" spc="-1" strike="noStrike">
              <a:latin typeface="Arial"/>
            </a:endParaRPr>
          </a:p>
        </p:txBody>
      </p:sp>
      <p:sp>
        <p:nvSpPr>
          <p:cNvPr id="119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FC45C17-993F-4F8E-90B7-9ED93D348CA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PlaceHolder 1"/>
          <p:cNvSpPr>
            <a:spLocks noGrp="1"/>
          </p:cNvSpPr>
          <p:nvPr>
            <p:ph type="sldImg"/>
          </p:nvPr>
        </p:nvSpPr>
        <p:spPr>
          <a:xfrm>
            <a:off x="685800" y="1143000"/>
            <a:ext cx="5486040" cy="3085920"/>
          </a:xfrm>
          <a:prstGeom prst="rect">
            <a:avLst/>
          </a:prstGeom>
        </p:spPr>
      </p:sp>
      <p:sp>
        <p:nvSpPr>
          <p:cNvPr id="119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Lasso used the L1 penalty to regularize, while ridge used the L2 penalty. There is another type of regularized regression known as the elastic net. In elastic net regularization, the penalty term is a linear combination of the L1 and L2 penalties:</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a∗L1+b∗L2</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In scikit-learn, this term is represented by the 'l1_ratio' parameter: An 'l1_ratio' of 1 corresponds to an L1 penalty, and anything lower is a combination of L1 and L2.</a:t>
            </a:r>
            <a:endParaRPr b="0" lang="en-US" sz="1200" spc="-1" strike="noStrike">
              <a:latin typeface="Arial"/>
            </a:endParaRPr>
          </a:p>
          <a:p>
            <a:pPr marL="216000" indent="-216000">
              <a:lnSpc>
                <a:spcPct val="100000"/>
              </a:lnSpc>
            </a:pPr>
            <a:endParaRPr b="0" lang="en-US" sz="1200" spc="-1" strike="noStrike">
              <a:latin typeface="Arial"/>
            </a:endParaRPr>
          </a:p>
        </p:txBody>
      </p:sp>
      <p:sp>
        <p:nvSpPr>
          <p:cNvPr id="119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5426F10-C603-4E9D-BC4F-4FA64730BAF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PlaceHolder 1"/>
          <p:cNvSpPr>
            <a:spLocks noGrp="1"/>
          </p:cNvSpPr>
          <p:nvPr>
            <p:ph type="sldImg"/>
          </p:nvPr>
        </p:nvSpPr>
        <p:spPr>
          <a:xfrm>
            <a:off x="685800" y="1143000"/>
            <a:ext cx="5486040" cy="3085920"/>
          </a:xfrm>
          <a:prstGeom prst="rect">
            <a:avLst/>
          </a:prstGeom>
        </p:spPr>
      </p:sp>
      <p:sp>
        <p:nvSpPr>
          <p:cNvPr id="119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Which accuracy measure should we use ?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How good is your model? | Python</a:t>
            </a:r>
            <a:endParaRPr b="0" lang="en-US" sz="2000" spc="-1" strike="noStrike">
              <a:latin typeface="Arial"/>
            </a:endParaRPr>
          </a:p>
          <a:p>
            <a:pPr marL="216000" indent="-216000">
              <a:lnSpc>
                <a:spcPct val="100000"/>
              </a:lnSpc>
            </a:pPr>
            <a:r>
              <a:rPr b="0" lang="en-US" sz="2000" spc="-1" strike="noStrike">
                <a:latin typeface="Arial"/>
              </a:rPr>
              <a:t>https://campus.datacamp.com/courses/supervised-learning-with-scikit-learn/fine-tuning-your-model?ex=1 </a:t>
            </a:r>
            <a:endParaRPr b="0" lang="en-US" sz="2000" spc="-1" strike="noStrike">
              <a:latin typeface="Arial"/>
            </a:endParaRPr>
          </a:p>
        </p:txBody>
      </p:sp>
      <p:sp>
        <p:nvSpPr>
          <p:cNvPr id="120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288D7B3-D70E-4965-B869-4090997665A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PlaceHolder 1"/>
          <p:cNvSpPr>
            <a:spLocks noGrp="1"/>
          </p:cNvSpPr>
          <p:nvPr>
            <p:ph type="sldImg"/>
          </p:nvPr>
        </p:nvSpPr>
        <p:spPr>
          <a:xfrm>
            <a:off x="685800" y="1143000"/>
            <a:ext cx="5486040" cy="3085920"/>
          </a:xfrm>
          <a:prstGeom prst="rect">
            <a:avLst/>
          </a:prstGeom>
        </p:spPr>
      </p:sp>
      <p:sp>
        <p:nvSpPr>
          <p:cNvPr id="120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For all arguments in sickit learn, the first is true label, </a:t>
            </a:r>
            <a:endParaRPr b="0" lang="en-US" sz="2000" spc="-1" strike="noStrike">
              <a:latin typeface="Arial"/>
            </a:endParaRPr>
          </a:p>
          <a:p>
            <a:pPr marL="216000" indent="-216000">
              <a:lnSpc>
                <a:spcPct val="100000"/>
              </a:lnSpc>
            </a:pPr>
            <a:r>
              <a:rPr b="0" lang="en-US" sz="2000" spc="-1" strike="noStrike">
                <a:latin typeface="Arial"/>
              </a:rPr>
              <a:t>Second is the prediction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What is support ? </a:t>
            </a:r>
            <a:endParaRPr b="0" lang="en-US" sz="2000" spc="-1" strike="noStrike">
              <a:latin typeface="Arial"/>
            </a:endParaRPr>
          </a:p>
          <a:p>
            <a:pPr marL="216000" indent="-216000">
              <a:lnSpc>
                <a:spcPct val="100000"/>
              </a:lnSpc>
            </a:pPr>
            <a:r>
              <a:rPr b="0" lang="en-US" sz="2000" spc="-1" strike="noStrike">
                <a:latin typeface="Arial"/>
              </a:rPr>
              <a:t>I think it the number of patients within each group </a:t>
            </a:r>
            <a:endParaRPr b="0" lang="en-US" sz="2000" spc="-1" strike="noStrike">
              <a:latin typeface="Arial"/>
            </a:endParaRPr>
          </a:p>
          <a:p>
            <a:pPr marL="216000" indent="-216000">
              <a:lnSpc>
                <a:spcPct val="100000"/>
              </a:lnSpc>
            </a:pPr>
            <a:r>
              <a:rPr b="0" lang="en-US" sz="2000" spc="-1" strike="noStrike">
                <a:latin typeface="Arial"/>
              </a:rPr>
              <a:t>Yep, that’s true </a:t>
            </a:r>
            <a:endParaRPr b="0" lang="en-US" sz="2000" spc="-1" strike="noStrike">
              <a:latin typeface="Arial"/>
            </a:endParaRPr>
          </a:p>
          <a:p>
            <a:pPr marL="216000" indent="-216000">
              <a:lnSpc>
                <a:spcPct val="100000"/>
              </a:lnSpc>
            </a:pPr>
            <a:r>
              <a:rPr b="0" lang="en-US" sz="2000" spc="-1" strike="noStrike">
                <a:latin typeface="Arial"/>
              </a:rPr>
              <a:t>Check the confusion matrix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20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E273DD1-8DB6-49A4-B989-0FA8E0C3EC2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PlaceHolder 1"/>
          <p:cNvSpPr>
            <a:spLocks noGrp="1"/>
          </p:cNvSpPr>
          <p:nvPr>
            <p:ph type="sldImg"/>
          </p:nvPr>
        </p:nvSpPr>
        <p:spPr>
          <a:xfrm>
            <a:off x="685800" y="1143000"/>
            <a:ext cx="5486040" cy="3085920"/>
          </a:xfrm>
          <a:prstGeom prst="rect">
            <a:avLst/>
          </a:prstGeom>
        </p:spPr>
      </p:sp>
      <p:sp>
        <p:nvSpPr>
          <p:cNvPr id="120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(1) StatQuest: Odds and Log(Odds), Clearly Explained!!! - YouTube</a:t>
            </a:r>
            <a:endParaRPr b="0" lang="en-US" sz="2000" spc="-1" strike="noStrike">
              <a:latin typeface="Arial"/>
            </a:endParaRPr>
          </a:p>
          <a:p>
            <a:pPr marL="216000" indent="-216000">
              <a:lnSpc>
                <a:spcPct val="100000"/>
              </a:lnSpc>
            </a:pPr>
            <a:r>
              <a:rPr b="0" lang="en-US" sz="2000" spc="-1" strike="noStrike">
                <a:latin typeface="Arial"/>
              </a:rPr>
              <a:t>https://www.youtube.com/watch?v=ARfXDSkQf1Y </a:t>
            </a:r>
            <a:endParaRPr b="0" lang="en-US" sz="2000" spc="-1" strike="noStrike">
              <a:latin typeface="Arial"/>
            </a:endParaRPr>
          </a:p>
        </p:txBody>
      </p:sp>
      <p:sp>
        <p:nvSpPr>
          <p:cNvPr id="120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896D40A-CB7E-4388-925D-F94D3C392444}"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PlaceHolder 1"/>
          <p:cNvSpPr>
            <a:spLocks noGrp="1"/>
          </p:cNvSpPr>
          <p:nvPr>
            <p:ph type="sldImg"/>
          </p:nvPr>
        </p:nvSpPr>
        <p:spPr>
          <a:xfrm>
            <a:off x="685800" y="1143000"/>
            <a:ext cx="5486040" cy="3085920"/>
          </a:xfrm>
          <a:prstGeom prst="rect">
            <a:avLst/>
          </a:prstGeom>
        </p:spPr>
      </p:sp>
      <p:sp>
        <p:nvSpPr>
          <p:cNvPr id="120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(1) StatQuest: Odds Ratios and Log(Odds Ratios), Clearly Explained!!! - YouTube</a:t>
            </a:r>
            <a:endParaRPr b="0" lang="en-US" sz="2000" spc="-1" strike="noStrike">
              <a:latin typeface="Arial"/>
            </a:endParaRPr>
          </a:p>
          <a:p>
            <a:pPr marL="216000" indent="-216000">
              <a:lnSpc>
                <a:spcPct val="100000"/>
              </a:lnSpc>
            </a:pPr>
            <a:r>
              <a:rPr b="0" lang="en-US" sz="2000" spc="-1" strike="noStrike">
                <a:latin typeface="Arial"/>
              </a:rPr>
              <a:t>https://www.youtube.com/watch?v=8nm0G-1uJzA </a:t>
            </a:r>
            <a:endParaRPr b="0" lang="en-US" sz="2000" spc="-1" strike="noStrike">
              <a:latin typeface="Arial"/>
            </a:endParaRPr>
          </a:p>
        </p:txBody>
      </p:sp>
      <p:sp>
        <p:nvSpPr>
          <p:cNvPr id="120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AA192E9-D775-4089-96D5-D1FCC35CE93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PlaceHolder 1"/>
          <p:cNvSpPr>
            <a:spLocks noGrp="1"/>
          </p:cNvSpPr>
          <p:nvPr>
            <p:ph type="sldImg"/>
          </p:nvPr>
        </p:nvSpPr>
        <p:spPr>
          <a:xfrm>
            <a:off x="685800" y="1143000"/>
            <a:ext cx="5486040" cy="3085920"/>
          </a:xfrm>
          <a:prstGeom prst="rect">
            <a:avLst/>
          </a:prstGeom>
        </p:spPr>
      </p:sp>
      <p:sp>
        <p:nvSpPr>
          <p:cNvPr id="107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Arial"/>
                <a:ea typeface="+mn-ea"/>
              </a:rPr>
              <a:t>There is a high correlation between the number of storks in an area and the number of babies born. This was observed in the city of Copenhagen by looking at records of number of births and the number of storks over a 10-year period after World War II.1 It turns out that after the war, more people moved to Copenhagen (so more babies were born there) and more construction was going on in the city (so storks had more places, thus more storks).</a:t>
            </a:r>
            <a:endParaRPr b="0" lang="en-US" sz="1200" spc="-1" strike="noStrike">
              <a:latin typeface="Arial"/>
            </a:endParaRPr>
          </a:p>
        </p:txBody>
      </p:sp>
      <p:sp>
        <p:nvSpPr>
          <p:cNvPr id="107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DC6A75C-27E0-420A-8A97-A2F7AE244821}"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PlaceHolder 1"/>
          <p:cNvSpPr>
            <a:spLocks noGrp="1"/>
          </p:cNvSpPr>
          <p:nvPr>
            <p:ph type="sldImg"/>
          </p:nvPr>
        </p:nvSpPr>
        <p:spPr>
          <a:xfrm>
            <a:off x="685800" y="1143000"/>
            <a:ext cx="5486040" cy="3085920"/>
          </a:xfrm>
          <a:prstGeom prst="rect">
            <a:avLst/>
          </a:prstGeom>
        </p:spPr>
      </p:sp>
      <p:sp>
        <p:nvSpPr>
          <p:cNvPr id="121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(1) Logistic Regression Details Pt1: Coefficients - YouTube</a:t>
            </a:r>
            <a:endParaRPr b="0" lang="en-US" sz="2000" spc="-1" strike="noStrike">
              <a:latin typeface="Arial"/>
            </a:endParaRPr>
          </a:p>
          <a:p>
            <a:pPr marL="216000" indent="-216000">
              <a:lnSpc>
                <a:spcPct val="100000"/>
              </a:lnSpc>
            </a:pPr>
            <a:r>
              <a:rPr b="0" lang="en-US" sz="2000" spc="-1" strike="noStrike">
                <a:latin typeface="Arial"/>
              </a:rPr>
              <a:t>https://www.youtube.com/watch?v=vN5cNN2-HWE </a:t>
            </a:r>
            <a:endParaRPr b="0" lang="en-US" sz="2000" spc="-1" strike="noStrike">
              <a:latin typeface="Arial"/>
            </a:endParaRPr>
          </a:p>
        </p:txBody>
      </p:sp>
      <p:sp>
        <p:nvSpPr>
          <p:cNvPr id="121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FC8238E-3A2C-4421-816F-05BDF8483E02}"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3" name="PlaceHolder 1"/>
          <p:cNvSpPr>
            <a:spLocks noGrp="1"/>
          </p:cNvSpPr>
          <p:nvPr>
            <p:ph type="sldImg"/>
          </p:nvPr>
        </p:nvSpPr>
        <p:spPr>
          <a:xfrm>
            <a:off x="685800" y="1143000"/>
            <a:ext cx="5486040" cy="3085920"/>
          </a:xfrm>
          <a:prstGeom prst="rect">
            <a:avLst/>
          </a:prstGeom>
        </p:spPr>
      </p:sp>
      <p:sp>
        <p:nvSpPr>
          <p:cNvPr id="121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(1) Logistic Regression Details Pt 2: Maximum Likelihood - YouTube</a:t>
            </a:r>
            <a:endParaRPr b="0" lang="en-US" sz="2000" spc="-1" strike="noStrike">
              <a:latin typeface="Arial"/>
            </a:endParaRPr>
          </a:p>
          <a:p>
            <a:pPr marL="216000" indent="-216000">
              <a:lnSpc>
                <a:spcPct val="100000"/>
              </a:lnSpc>
            </a:pPr>
            <a:r>
              <a:rPr b="0" lang="en-US" sz="2000" spc="-1" strike="noStrike">
                <a:latin typeface="Arial"/>
              </a:rPr>
              <a:t>https://www.youtube.com/watch?v=BfKanl1aSG0 </a:t>
            </a:r>
            <a:endParaRPr b="0" lang="en-US" sz="2000" spc="-1" strike="noStrike">
              <a:latin typeface="Arial"/>
            </a:endParaRPr>
          </a:p>
        </p:txBody>
      </p:sp>
      <p:sp>
        <p:nvSpPr>
          <p:cNvPr id="121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559013F-8EE3-4541-BEAC-AAD6EF867EE0}"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6" name="PlaceHolder 1"/>
          <p:cNvSpPr>
            <a:spLocks noGrp="1"/>
          </p:cNvSpPr>
          <p:nvPr>
            <p:ph type="sldImg"/>
          </p:nvPr>
        </p:nvSpPr>
        <p:spPr>
          <a:xfrm>
            <a:off x="685800" y="1143000"/>
            <a:ext cx="5486040" cy="3085920"/>
          </a:xfrm>
          <a:prstGeom prst="rect">
            <a:avLst/>
          </a:prstGeom>
        </p:spPr>
      </p:sp>
      <p:sp>
        <p:nvSpPr>
          <p:cNvPr id="121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(1) Logistic Regression Details Pt 3: R-squared and p-value - YouTube</a:t>
            </a:r>
            <a:endParaRPr b="0" lang="en-US" sz="2000" spc="-1" strike="noStrike">
              <a:latin typeface="Arial"/>
            </a:endParaRPr>
          </a:p>
          <a:p>
            <a:pPr marL="216000" indent="-216000">
              <a:lnSpc>
                <a:spcPct val="100000"/>
              </a:lnSpc>
            </a:pPr>
            <a:r>
              <a:rPr b="0" lang="en-US" sz="2000" spc="-1" strike="noStrike">
                <a:latin typeface="Arial"/>
              </a:rPr>
              <a:t>https://www.youtube.com/watch?v=xxFYro8QuXA&amp;t=303s </a:t>
            </a:r>
            <a:endParaRPr b="0" lang="en-US" sz="2000" spc="-1" strike="noStrike">
              <a:latin typeface="Arial"/>
            </a:endParaRPr>
          </a:p>
        </p:txBody>
      </p:sp>
      <p:sp>
        <p:nvSpPr>
          <p:cNvPr id="121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925D3A7-F747-45C5-ADD7-11A4EBB7C996}"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PlaceHolder 1"/>
          <p:cNvSpPr>
            <a:spLocks noGrp="1"/>
          </p:cNvSpPr>
          <p:nvPr>
            <p:ph type="sldImg"/>
          </p:nvPr>
        </p:nvSpPr>
        <p:spPr>
          <a:xfrm>
            <a:off x="685800" y="1143000"/>
            <a:ext cx="5486040" cy="3085920"/>
          </a:xfrm>
          <a:prstGeom prst="rect">
            <a:avLst/>
          </a:prstGeom>
        </p:spPr>
      </p:sp>
      <p:sp>
        <p:nvSpPr>
          <p:cNvPr id="122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Threshould = 0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TP = FP =  1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Bad!!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22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162B2A3-A2E5-4581-BC25-D0E376001536}"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PlaceHolder 1"/>
          <p:cNvSpPr>
            <a:spLocks noGrp="1"/>
          </p:cNvSpPr>
          <p:nvPr>
            <p:ph type="sldImg"/>
          </p:nvPr>
        </p:nvSpPr>
        <p:spPr>
          <a:xfrm>
            <a:off x="685800" y="1143000"/>
            <a:ext cx="5486040" cy="3085920"/>
          </a:xfrm>
          <a:prstGeom prst="rect">
            <a:avLst/>
          </a:prstGeom>
        </p:spPr>
      </p:sp>
      <p:sp>
        <p:nvSpPr>
          <p:cNvPr id="122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TP = FP = 0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BAD!! </a:t>
            </a:r>
            <a:endParaRPr b="0" lang="en-US" sz="2000" spc="-1" strike="noStrike">
              <a:latin typeface="Arial"/>
            </a:endParaRPr>
          </a:p>
        </p:txBody>
      </p:sp>
      <p:sp>
        <p:nvSpPr>
          <p:cNvPr id="122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DE4A765-74FD-463D-B2F5-AD65E1984FA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PlaceHolder 1"/>
          <p:cNvSpPr>
            <a:spLocks noGrp="1"/>
          </p:cNvSpPr>
          <p:nvPr>
            <p:ph type="sldImg"/>
          </p:nvPr>
        </p:nvSpPr>
        <p:spPr>
          <a:xfrm>
            <a:off x="685800" y="1143000"/>
            <a:ext cx="5486040" cy="3085920"/>
          </a:xfrm>
          <a:prstGeom prst="rect">
            <a:avLst/>
          </a:prstGeom>
        </p:spPr>
      </p:sp>
      <p:sp>
        <p:nvSpPr>
          <p:cNvPr id="122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Roc-curve returns 3 arrays, that’s why we capture them in fpr, tpr and thresholds </a:t>
            </a:r>
            <a:endParaRPr b="0" lang="en-US" sz="2000" spc="-1" strike="noStrike">
              <a:latin typeface="Arial"/>
            </a:endParaRPr>
          </a:p>
          <a:p>
            <a:pPr marL="216000" indent="-216000">
              <a:lnSpc>
                <a:spcPct val="100000"/>
              </a:lnSpc>
            </a:pPr>
            <a:r>
              <a:rPr b="0" lang="en-US" sz="2000" spc="-1" strike="noStrike">
                <a:latin typeface="Arial"/>
              </a:rPr>
              <a:t>Then we plot the fpr and tpr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Predict_proba because we are conducting ROC. We are not interested in the final classification </a:t>
            </a:r>
            <a:endParaRPr b="0" lang="en-US" sz="2000" spc="-1" strike="noStrike">
              <a:latin typeface="Arial"/>
            </a:endParaRPr>
          </a:p>
          <a:p>
            <a:pPr marL="216000" indent="-216000">
              <a:lnSpc>
                <a:spcPct val="100000"/>
              </a:lnSpc>
            </a:pPr>
            <a:r>
              <a:rPr b="0" lang="en-US" sz="2000" spc="-1" strike="noStrike">
                <a:latin typeface="Arial"/>
              </a:rPr>
              <a:t>We are interested in the prediction probability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It returnes two arrays for the prediction of response being 0 or 1</a:t>
            </a:r>
            <a:endParaRPr b="0" lang="en-US" sz="2000" spc="-1" strike="noStrike">
              <a:latin typeface="Arial"/>
            </a:endParaRPr>
          </a:p>
          <a:p>
            <a:pPr marL="216000" indent="-216000">
              <a:lnSpc>
                <a:spcPct val="100000"/>
              </a:lnSpc>
            </a:pPr>
            <a:r>
              <a:rPr b="0" lang="en-US" sz="2000" spc="-1" strike="noStrike">
                <a:latin typeface="Arial"/>
              </a:rPr>
              <a:t>We are interested in the response being 1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most classifiers in scikit-learn have a </a:t>
            </a:r>
            <a:r>
              <a:rPr b="0" lang="en-US" sz="2000" spc="-1" strike="noStrike">
                <a:solidFill>
                  <a:srgbClr val="000000"/>
                </a:solidFill>
                <a:latin typeface="+mn-lt"/>
                <a:ea typeface="+mn-ea"/>
              </a:rPr>
              <a:t>.predict_proba()</a:t>
            </a:r>
            <a:r>
              <a:rPr b="0" lang="en-US" sz="1200" spc="-1" strike="noStrike">
                <a:solidFill>
                  <a:srgbClr val="000000"/>
                </a:solidFill>
                <a:latin typeface="+mn-lt"/>
                <a:ea typeface="+mn-ea"/>
              </a:rPr>
              <a:t> method which returns the probability of a given sample being in a particular class.</a:t>
            </a:r>
            <a:endParaRPr b="0" lang="en-US" sz="1200" spc="-1" strike="noStrike">
              <a:latin typeface="Arial"/>
            </a:endParaRPr>
          </a:p>
        </p:txBody>
      </p:sp>
      <p:sp>
        <p:nvSpPr>
          <p:cNvPr id="122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8890C7C-1362-4AA3-99A7-81AFB50F6BEC}"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8" name="PlaceHolder 1"/>
          <p:cNvSpPr>
            <a:spLocks noGrp="1"/>
          </p:cNvSpPr>
          <p:nvPr>
            <p:ph type="sldImg"/>
          </p:nvPr>
        </p:nvSpPr>
        <p:spPr>
          <a:xfrm>
            <a:off x="685800" y="1143000"/>
            <a:ext cx="5486040" cy="3085920"/>
          </a:xfrm>
          <a:prstGeom prst="rect">
            <a:avLst/>
          </a:prstGeom>
        </p:spPr>
      </p:sp>
      <p:sp>
        <p:nvSpPr>
          <p:cNvPr id="122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Msh fahem raqam 3 </a:t>
            </a:r>
            <a:endParaRPr b="0" lang="en-US" sz="2000" spc="-1" strike="noStrike">
              <a:latin typeface="Arial"/>
            </a:endParaRPr>
          </a:p>
        </p:txBody>
      </p:sp>
      <p:sp>
        <p:nvSpPr>
          <p:cNvPr id="123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C2A769D-C121-43F7-9483-93AAE64290F2}"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PlaceHolder 1"/>
          <p:cNvSpPr>
            <a:spLocks noGrp="1"/>
          </p:cNvSpPr>
          <p:nvPr>
            <p:ph type="sldImg"/>
          </p:nvPr>
        </p:nvSpPr>
        <p:spPr>
          <a:xfrm>
            <a:off x="685800" y="1143000"/>
            <a:ext cx="5486040" cy="3085920"/>
          </a:xfrm>
          <a:prstGeom prst="rect">
            <a:avLst/>
          </a:prstGeom>
        </p:spPr>
      </p:sp>
      <p:sp>
        <p:nvSpPr>
          <p:cNvPr id="123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Logreg has a hyperparameter C </a:t>
            </a:r>
            <a:endParaRPr b="0" lang="en-US" sz="2000" spc="-1" strike="noStrike">
              <a:latin typeface="Arial"/>
            </a:endParaRPr>
          </a:p>
          <a:p>
            <a:pPr marL="216000" indent="-216000">
              <a:lnSpc>
                <a:spcPct val="100000"/>
              </a:lnSpc>
            </a:pPr>
            <a:r>
              <a:rPr b="0" lang="en-US" sz="2000" spc="-1" strike="noStrike">
                <a:latin typeface="Arial"/>
              </a:rPr>
              <a:t>It’s the inverse of regularization parameter alpha </a:t>
            </a:r>
            <a:endParaRPr b="0" lang="en-US" sz="2000" spc="-1" strike="noStrike">
              <a:latin typeface="Arial"/>
            </a:endParaRPr>
          </a:p>
          <a:p>
            <a:pPr marL="216000" indent="-216000">
              <a:lnSpc>
                <a:spcPct val="100000"/>
              </a:lnSpc>
            </a:pPr>
            <a:r>
              <a:rPr b="0" lang="en-US" sz="2000" spc="-1" strike="noStrike">
                <a:latin typeface="Arial"/>
              </a:rPr>
              <a:t>The higher C, the higher the overfitting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A hyperparameter is a parameter of a learning algorithm (not of the model). </a:t>
            </a:r>
            <a:endParaRPr b="0" lang="en-US" sz="1200" spc="-1" strike="noStrike">
              <a:latin typeface="Arial"/>
            </a:endParaRPr>
          </a:p>
        </p:txBody>
      </p:sp>
      <p:sp>
        <p:nvSpPr>
          <p:cNvPr id="123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07D4FAD-C631-45BC-8C76-4C84546B619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PlaceHolder 1"/>
          <p:cNvSpPr>
            <a:spLocks noGrp="1"/>
          </p:cNvSpPr>
          <p:nvPr>
            <p:ph type="sldImg"/>
          </p:nvPr>
        </p:nvSpPr>
        <p:spPr>
          <a:xfrm>
            <a:off x="685800" y="1143000"/>
            <a:ext cx="5486040" cy="3085920"/>
          </a:xfrm>
          <a:prstGeom prst="rect">
            <a:avLst/>
          </a:prstGeom>
        </p:spPr>
      </p:sp>
      <p:sp>
        <p:nvSpPr>
          <p:cNvPr id="123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Say you are visiting a foreign country and the taxi driver rips you off. You might be tempted to say that </a:t>
            </a:r>
            <a:r>
              <a:rPr b="0" i="1" lang="en-US" sz="1200" spc="-1" strike="noStrike">
                <a:solidFill>
                  <a:srgbClr val="000000"/>
                </a:solidFill>
                <a:latin typeface="+mn-lt"/>
                <a:ea typeface="+mn-ea"/>
              </a:rPr>
              <a:t>all</a:t>
            </a:r>
            <a:r>
              <a:rPr b="0" lang="en-US" sz="1200" spc="-1" strike="noStrike">
                <a:solidFill>
                  <a:srgbClr val="000000"/>
                </a:solidFill>
                <a:latin typeface="+mn-lt"/>
                <a:ea typeface="+mn-ea"/>
              </a:rPr>
              <a:t> taxi drivers in that country are thieves. Overgeneralizing is something that we humans do all too often, and unfortunately machines can fall into the same trap if we are not careful. In Machine Learning this is called </a:t>
            </a:r>
            <a:r>
              <a:rPr b="0" i="1" lang="en-US" sz="1200" spc="-1" strike="noStrike">
                <a:solidFill>
                  <a:srgbClr val="000000"/>
                </a:solidFill>
                <a:latin typeface="+mn-lt"/>
                <a:ea typeface="+mn-ea"/>
              </a:rPr>
              <a:t>overfitting</a:t>
            </a:r>
            <a:r>
              <a:rPr b="0" lang="en-US" sz="1200" spc="-1" strike="noStrike">
                <a:solidFill>
                  <a:srgbClr val="000000"/>
                </a:solidFill>
                <a:latin typeface="+mn-lt"/>
                <a:ea typeface="+mn-ea"/>
              </a:rPr>
              <a:t>: it means that the model performs well on the training data, but it does not generalize well.</a:t>
            </a:r>
            <a:endParaRPr b="0" lang="en-US" sz="1200" spc="-1" strike="noStrike">
              <a:latin typeface="Arial"/>
            </a:endParaRPr>
          </a:p>
        </p:txBody>
      </p:sp>
      <p:sp>
        <p:nvSpPr>
          <p:cNvPr id="123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1320303-7553-42D2-8B3C-17C6ADE80152}"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sldImg"/>
          </p:nvPr>
        </p:nvSpPr>
        <p:spPr>
          <a:xfrm>
            <a:off x="685800" y="1143000"/>
            <a:ext cx="5486040" cy="3085920"/>
          </a:xfrm>
          <a:prstGeom prst="rect">
            <a:avLst/>
          </a:prstGeom>
        </p:spPr>
      </p:sp>
      <p:sp>
        <p:nvSpPr>
          <p:cNvPr id="123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ffffff"/>
                </a:solidFill>
                <a:latin typeface="Studio-Feixen-Sans"/>
              </a:rPr>
              <a:t>Note that </a:t>
            </a:r>
            <a:r>
              <a:rPr b="0" lang="en-US" sz="1000" spc="-1" strike="noStrike">
                <a:solidFill>
                  <a:srgbClr val="ffffff"/>
                </a:solidFill>
                <a:latin typeface="JetBrainsMonoNL"/>
              </a:rPr>
              <a:t>RandomizedSearchCV</a:t>
            </a:r>
            <a:r>
              <a:rPr b="0" lang="en-US" sz="1200" spc="-1" strike="noStrike">
                <a:solidFill>
                  <a:srgbClr val="ffffff"/>
                </a:solidFill>
                <a:latin typeface="Studio-Feixen-Sans"/>
              </a:rPr>
              <a:t> will never outperform </a:t>
            </a:r>
            <a:r>
              <a:rPr b="0" lang="en-US" sz="1000" spc="-1" strike="noStrike">
                <a:solidFill>
                  <a:srgbClr val="ffffff"/>
                </a:solidFill>
                <a:latin typeface="JetBrainsMonoNL"/>
              </a:rPr>
              <a:t>GridSearchCV</a:t>
            </a:r>
            <a:r>
              <a:rPr b="0" lang="en-US" sz="1200" spc="-1" strike="noStrike">
                <a:solidFill>
                  <a:srgbClr val="ffffff"/>
                </a:solidFill>
                <a:latin typeface="Studio-Feixen-Sans"/>
              </a:rPr>
              <a:t>. Instead, it is valuable because it saves on computation time.</a:t>
            </a:r>
            <a:r>
              <a:rPr b="0" lang="en-US" sz="1100" spc="-1" strike="noStrike">
                <a:solidFill>
                  <a:srgbClr val="000000"/>
                </a:solidFill>
                <a:latin typeface="Studio-Feixen-Sans"/>
              </a:rPr>
              <a:t> </a:t>
            </a:r>
            <a:endParaRPr b="0" lang="en-US" sz="1100" spc="-1" strike="noStrike">
              <a:latin typeface="Arial"/>
            </a:endParaRPr>
          </a:p>
          <a:p>
            <a:pPr marL="216000" indent="-216000">
              <a:lnSpc>
                <a:spcPct val="100000"/>
              </a:lnSpc>
            </a:pPr>
            <a:endParaRPr b="0" lang="en-US" sz="1100" spc="-1" strike="noStrike">
              <a:latin typeface="Arial"/>
            </a:endParaRPr>
          </a:p>
        </p:txBody>
      </p:sp>
      <p:sp>
        <p:nvSpPr>
          <p:cNvPr id="123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E6BCA50-8A95-4413-8D65-3500A59A2222}"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0" name="PlaceHolder 1"/>
          <p:cNvSpPr>
            <a:spLocks noGrp="1"/>
          </p:cNvSpPr>
          <p:nvPr>
            <p:ph type="sldImg"/>
          </p:nvPr>
        </p:nvSpPr>
        <p:spPr>
          <a:xfrm>
            <a:off x="685800" y="1143000"/>
            <a:ext cx="5486040" cy="3085920"/>
          </a:xfrm>
          <a:prstGeom prst="rect">
            <a:avLst/>
          </a:prstGeom>
        </p:spPr>
      </p:sp>
      <p:sp>
        <p:nvSpPr>
          <p:cNvPr id="124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2. End-to-End Machine Learning Project - Hands-On Machine Learning with Scikit-Learn, Keras, and TensorFlow, 2nd Edition</a:t>
            </a:r>
            <a:endParaRPr b="0" lang="en-US" sz="2000" spc="-1" strike="noStrike">
              <a:latin typeface="Arial"/>
            </a:endParaRPr>
          </a:p>
          <a:p>
            <a:pPr marL="216000" indent="-216000">
              <a:lnSpc>
                <a:spcPct val="100000"/>
              </a:lnSpc>
            </a:pPr>
            <a:r>
              <a:rPr b="0" lang="en-US" sz="2000" spc="-1" strike="noStrike">
                <a:latin typeface="Arial"/>
              </a:rPr>
              <a:t>https://learning.oreilly.com/library/view/hands-on-machine-learning/9781492032632/ch02.html</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Also, this shows examples where the correlation coefficient is equal to 1 or –1; notice that this has nothing to do with the slope. For example, your height in inches has a correlation coefficient of 1 with your height in feet or in nanometers.</a:t>
            </a:r>
            <a:endParaRPr b="0" lang="en-US" sz="1200" spc="-1" strike="noStrike">
              <a:latin typeface="Arial"/>
            </a:endParaRPr>
          </a:p>
        </p:txBody>
      </p:sp>
      <p:sp>
        <p:nvSpPr>
          <p:cNvPr id="124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D689010-C800-41BB-BCF0-429F71589582}"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PlaceHolder 1"/>
          <p:cNvSpPr>
            <a:spLocks noGrp="1"/>
          </p:cNvSpPr>
          <p:nvPr>
            <p:ph type="sldImg"/>
          </p:nvPr>
        </p:nvSpPr>
        <p:spPr>
          <a:xfrm>
            <a:off x="685800" y="1143000"/>
            <a:ext cx="5486040" cy="3085920"/>
          </a:xfrm>
          <a:prstGeom prst="rect">
            <a:avLst/>
          </a:prstGeom>
        </p:spPr>
      </p:sp>
      <p:sp>
        <p:nvSpPr>
          <p:cNvPr id="124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Arial"/>
                <a:ea typeface="+mn-ea"/>
              </a:rPr>
              <a:t>Statistical significance tells you that the correlation you observed is not likely due to chance, but does not tell you anything about the strength of the association.</a:t>
            </a:r>
            <a:endParaRPr b="0" lang="en-US" sz="1200" spc="-1" strike="noStrike">
              <a:latin typeface="Arial"/>
            </a:endParaRPr>
          </a:p>
        </p:txBody>
      </p:sp>
      <p:sp>
        <p:nvSpPr>
          <p:cNvPr id="124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9C7C994-A162-4631-9F2D-7B7BFE199EA6}"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PlaceHolder 1"/>
          <p:cNvSpPr>
            <a:spLocks noGrp="1"/>
          </p:cNvSpPr>
          <p:nvPr>
            <p:ph type="sldImg"/>
          </p:nvPr>
        </p:nvSpPr>
        <p:spPr>
          <a:xfrm>
            <a:off x="685800" y="1143000"/>
            <a:ext cx="5486040" cy="3085920"/>
          </a:xfrm>
          <a:prstGeom prst="rect">
            <a:avLst/>
          </a:prstGeom>
        </p:spPr>
      </p:sp>
      <p:sp>
        <p:nvSpPr>
          <p:cNvPr id="124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When correlated, it is about 8 patients in comparison with 13 patients who have responded.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Simply the idea is that when u are having eye drops, it is not likely that one eye would respond to treatment, however the other won’t ( if we are treating inflammation)</a:t>
            </a:r>
            <a:br/>
            <a:br/>
            <a:endParaRPr b="0" lang="en-US" sz="2000" spc="-1" strike="noStrike">
              <a:latin typeface="Arial"/>
            </a:endParaRPr>
          </a:p>
        </p:txBody>
      </p:sp>
      <p:sp>
        <p:nvSpPr>
          <p:cNvPr id="124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1E35927-B602-4031-AFDB-73BABEAB2D61}"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PlaceHolder 1"/>
          <p:cNvSpPr>
            <a:spLocks noGrp="1"/>
          </p:cNvSpPr>
          <p:nvPr>
            <p:ph type="sldImg"/>
          </p:nvPr>
        </p:nvSpPr>
        <p:spPr>
          <a:xfrm>
            <a:off x="685800" y="1143000"/>
            <a:ext cx="5486040" cy="3085920"/>
          </a:xfrm>
          <a:prstGeom prst="rect">
            <a:avLst/>
          </a:prstGeom>
        </p:spPr>
      </p:sp>
      <p:sp>
        <p:nvSpPr>
          <p:cNvPr id="125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If the class helped, then that’s causation </a:t>
            </a:r>
            <a:endParaRPr b="0" lang="en-US" sz="2000" spc="-1" strike="noStrike">
              <a:latin typeface="Arial"/>
            </a:endParaRPr>
          </a:p>
        </p:txBody>
      </p:sp>
      <p:sp>
        <p:nvSpPr>
          <p:cNvPr id="125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EFA4438-D1CA-45CD-B0FF-EC3F8EEBD4A5}"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PlaceHolder 1"/>
          <p:cNvSpPr>
            <a:spLocks noGrp="1"/>
          </p:cNvSpPr>
          <p:nvPr>
            <p:ph type="sldImg"/>
          </p:nvPr>
        </p:nvSpPr>
        <p:spPr>
          <a:xfrm>
            <a:off x="685800" y="1143000"/>
            <a:ext cx="5486040" cy="3085920"/>
          </a:xfrm>
          <a:prstGeom prst="rect">
            <a:avLst/>
          </a:prstGeom>
        </p:spPr>
      </p:sp>
      <p:sp>
        <p:nvSpPr>
          <p:cNvPr id="125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de-DE" sz="2000" spc="-1" strike="noStrike">
                <a:latin typeface="Arial"/>
              </a:rPr>
              <a:t>Can having a lighter with u increase ur risk of developing lung cancer</a:t>
            </a:r>
            <a:endParaRPr b="0" lang="en-US" sz="2000" spc="-1" strike="noStrike">
              <a:latin typeface="Arial"/>
            </a:endParaRPr>
          </a:p>
        </p:txBody>
      </p:sp>
      <p:sp>
        <p:nvSpPr>
          <p:cNvPr id="125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02DE864-F247-42F3-8A06-78C1EF545A7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PlaceHolder 1"/>
          <p:cNvSpPr>
            <a:spLocks noGrp="1"/>
          </p:cNvSpPr>
          <p:nvPr>
            <p:ph type="sldImg"/>
          </p:nvPr>
        </p:nvSpPr>
        <p:spPr>
          <a:xfrm>
            <a:off x="685800" y="1143000"/>
            <a:ext cx="5486040" cy="3085920"/>
          </a:xfrm>
          <a:prstGeom prst="rect">
            <a:avLst/>
          </a:prstGeom>
        </p:spPr>
      </p:sp>
      <p:sp>
        <p:nvSpPr>
          <p:cNvPr id="125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25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AEB2707-5723-4BC1-BBD2-DB6E20348551}"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PlaceHolder 1"/>
          <p:cNvSpPr>
            <a:spLocks noGrp="1"/>
          </p:cNvSpPr>
          <p:nvPr>
            <p:ph type="sldImg"/>
          </p:nvPr>
        </p:nvSpPr>
        <p:spPr>
          <a:xfrm>
            <a:off x="685800" y="1143000"/>
            <a:ext cx="5486040" cy="3085920"/>
          </a:xfrm>
          <a:prstGeom prst="rect">
            <a:avLst/>
          </a:prstGeom>
        </p:spPr>
      </p:sp>
      <p:sp>
        <p:nvSpPr>
          <p:cNvPr id="125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26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80634E8-CCA9-4774-A98E-429DBE799195}"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PlaceHolder 1"/>
          <p:cNvSpPr>
            <a:spLocks noGrp="1"/>
          </p:cNvSpPr>
          <p:nvPr>
            <p:ph type="sldImg"/>
          </p:nvPr>
        </p:nvSpPr>
        <p:spPr>
          <a:xfrm>
            <a:off x="685800" y="1143000"/>
            <a:ext cx="5486040" cy="3085920"/>
          </a:xfrm>
          <a:prstGeom prst="rect">
            <a:avLst/>
          </a:prstGeom>
        </p:spPr>
      </p:sp>
      <p:sp>
        <p:nvSpPr>
          <p:cNvPr id="126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Arial"/>
                <a:ea typeface="+mn-ea"/>
              </a:rPr>
              <a:t>The difference is that the point-biserial correlation is used when the dichotomous variable is a true or discrete dichotomy. He either goes to jail or not.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Arial"/>
                <a:ea typeface="+mn-ea"/>
              </a:rPr>
              <a:t>Biserial is for the exam test, the person may succeed with 80% or 50%. The dichotomous variable is continuous </a:t>
            </a:r>
            <a:endParaRPr b="0" lang="en-US" sz="1200" spc="-1" strike="noStrike">
              <a:latin typeface="Arial"/>
            </a:endParaRPr>
          </a:p>
        </p:txBody>
      </p:sp>
      <p:sp>
        <p:nvSpPr>
          <p:cNvPr id="126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6683983-8FAE-4F0C-A717-62555FF41DB1}"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sldImg"/>
          </p:nvPr>
        </p:nvSpPr>
        <p:spPr>
          <a:xfrm>
            <a:off x="685800" y="1143000"/>
            <a:ext cx="5486040" cy="3085920"/>
          </a:xfrm>
          <a:prstGeom prst="rect">
            <a:avLst/>
          </a:prstGeom>
        </p:spPr>
      </p:sp>
      <p:sp>
        <p:nvSpPr>
          <p:cNvPr id="126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26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7154B69-1304-457B-80B7-3DC68BCAB67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sldImg"/>
          </p:nvPr>
        </p:nvSpPr>
        <p:spPr>
          <a:xfrm>
            <a:off x="685800" y="1143000"/>
            <a:ext cx="5486040" cy="3085920"/>
          </a:xfrm>
          <a:prstGeom prst="rect">
            <a:avLst/>
          </a:prstGeom>
        </p:spPr>
      </p:sp>
      <p:sp>
        <p:nvSpPr>
          <p:cNvPr id="126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Computing the root of a sum of squares (RMSE) corresponds to the </a:t>
            </a:r>
            <a:r>
              <a:rPr b="0" i="1" lang="en-US" sz="1200" spc="-1" strike="noStrike">
                <a:solidFill>
                  <a:srgbClr val="000000"/>
                </a:solidFill>
                <a:latin typeface="+mn-lt"/>
                <a:ea typeface="+mn-ea"/>
              </a:rPr>
              <a:t>Euclidean norm</a:t>
            </a:r>
            <a:r>
              <a:rPr b="0" lang="en-US" sz="1200" spc="-1" strike="noStrike">
                <a:solidFill>
                  <a:srgbClr val="000000"/>
                </a:solidFill>
                <a:latin typeface="+mn-lt"/>
                <a:ea typeface="+mn-ea"/>
              </a:rPr>
              <a:t>: this is the notion of distance you are familiar with. It is also called the ℓ</a:t>
            </a:r>
            <a:r>
              <a:rPr b="0" lang="en-US" sz="1200" spc="-1" strike="noStrike" baseline="-25000">
                <a:solidFill>
                  <a:srgbClr val="000000"/>
                </a:solidFill>
                <a:latin typeface="+mn-lt"/>
                <a:ea typeface="+mn-ea"/>
              </a:rPr>
              <a:t>2</a:t>
            </a:r>
            <a:r>
              <a:rPr b="0" lang="en-US" sz="1200" spc="-1" strike="noStrike">
                <a:solidFill>
                  <a:srgbClr val="000000"/>
                </a:solidFill>
                <a:latin typeface="+mn-lt"/>
                <a:ea typeface="+mn-ea"/>
              </a:rPr>
              <a:t> </a:t>
            </a:r>
            <a:r>
              <a:rPr b="0" i="1" lang="en-US" sz="1200" spc="-1" strike="noStrike">
                <a:solidFill>
                  <a:srgbClr val="000000"/>
                </a:solidFill>
                <a:latin typeface="+mn-lt"/>
                <a:ea typeface="+mn-ea"/>
              </a:rPr>
              <a:t>norm</a:t>
            </a:r>
            <a:r>
              <a:rPr b="0" lang="en-US" sz="1200" spc="-1" strike="noStrike">
                <a:solidFill>
                  <a:srgbClr val="000000"/>
                </a:solidFill>
                <a:latin typeface="+mn-lt"/>
                <a:ea typeface="+mn-ea"/>
              </a:rPr>
              <a:t>, noted ∥ · ∥</a:t>
            </a:r>
            <a:r>
              <a:rPr b="0" lang="en-US" sz="1200" spc="-1" strike="noStrike" baseline="-25000">
                <a:solidFill>
                  <a:srgbClr val="000000"/>
                </a:solidFill>
                <a:latin typeface="+mn-lt"/>
                <a:ea typeface="+mn-ea"/>
              </a:rPr>
              <a:t>2</a:t>
            </a:r>
            <a:r>
              <a:rPr b="0" lang="en-US" sz="1200" spc="-1" strike="noStrike">
                <a:solidFill>
                  <a:srgbClr val="000000"/>
                </a:solidFill>
                <a:latin typeface="+mn-lt"/>
                <a:ea typeface="+mn-ea"/>
              </a:rPr>
              <a:t> (or just ∥ ·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Computing the sum of absolutes (MAE) corresponds to the ℓ</a:t>
            </a:r>
            <a:r>
              <a:rPr b="0" lang="en-US" sz="1200" spc="-1" strike="noStrike" baseline="-25000">
                <a:solidFill>
                  <a:srgbClr val="000000"/>
                </a:solidFill>
                <a:latin typeface="+mn-lt"/>
                <a:ea typeface="+mn-ea"/>
              </a:rPr>
              <a:t>1</a:t>
            </a:r>
            <a:r>
              <a:rPr b="0" lang="en-US" sz="1200" spc="-1" strike="noStrike">
                <a:solidFill>
                  <a:srgbClr val="000000"/>
                </a:solidFill>
                <a:latin typeface="+mn-lt"/>
                <a:ea typeface="+mn-ea"/>
              </a:rPr>
              <a:t> </a:t>
            </a:r>
            <a:r>
              <a:rPr b="0" i="1" lang="en-US" sz="1200" spc="-1" strike="noStrike">
                <a:solidFill>
                  <a:srgbClr val="000000"/>
                </a:solidFill>
                <a:latin typeface="+mn-lt"/>
                <a:ea typeface="+mn-ea"/>
              </a:rPr>
              <a:t>norm</a:t>
            </a:r>
            <a:r>
              <a:rPr b="0" lang="en-US" sz="1200" spc="-1" strike="noStrike">
                <a:solidFill>
                  <a:srgbClr val="000000"/>
                </a:solidFill>
                <a:latin typeface="+mn-lt"/>
                <a:ea typeface="+mn-ea"/>
              </a:rPr>
              <a:t>, noted ∥ · ∥</a:t>
            </a:r>
            <a:r>
              <a:rPr b="0" lang="en-US" sz="1200" spc="-1" strike="noStrike" baseline="-25000">
                <a:solidFill>
                  <a:srgbClr val="000000"/>
                </a:solidFill>
                <a:latin typeface="+mn-lt"/>
                <a:ea typeface="+mn-ea"/>
              </a:rPr>
              <a:t>1</a:t>
            </a:r>
            <a:r>
              <a:rPr b="0" lang="en-US" sz="1200" spc="-1" strike="noStrike">
                <a:solidFill>
                  <a:srgbClr val="000000"/>
                </a:solidFill>
                <a:latin typeface="+mn-lt"/>
                <a:ea typeface="+mn-ea"/>
              </a:rPr>
              <a:t>. This is sometimes called the </a:t>
            </a:r>
            <a:r>
              <a:rPr b="0" i="1" lang="en-US" sz="1200" spc="-1" strike="noStrike">
                <a:solidFill>
                  <a:srgbClr val="000000"/>
                </a:solidFill>
                <a:latin typeface="+mn-lt"/>
                <a:ea typeface="+mn-ea"/>
              </a:rPr>
              <a:t>Manhattan norm</a:t>
            </a:r>
            <a:r>
              <a:rPr b="0" lang="en-US" sz="1200" spc="-1" strike="noStrike">
                <a:solidFill>
                  <a:srgbClr val="000000"/>
                </a:solidFill>
                <a:latin typeface="+mn-lt"/>
                <a:ea typeface="+mn-ea"/>
              </a:rPr>
              <a:t> because it measures the distance between two points in a city if you can only travel along orthogonal city blocks.</a:t>
            </a:r>
            <a:endParaRPr b="0" lang="en-US" sz="1200" spc="-1" strike="noStrike">
              <a:latin typeface="Arial"/>
            </a:endParaRPr>
          </a:p>
          <a:p>
            <a:pPr marL="216000" indent="-216000">
              <a:lnSpc>
                <a:spcPct val="100000"/>
              </a:lnSpc>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The higher the norm index, the more it focuses on large values and neglects small ones. This is why the RMSE is more sensitive to outliers than the MAE. But when outliers are exponentially rare (like in a bell-shaped curve), the RMSE performs very well and is generally preferred.</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Linear models using ordinary least squares, in particular, are not very robust. That is, large outliers may greatly change our results. There are techniques to combat this - largely known as </a:t>
            </a:r>
            <a:r>
              <a:rPr b="1" lang="en-US" sz="1200" spc="-1" strike="noStrike">
                <a:solidFill>
                  <a:srgbClr val="000000"/>
                </a:solidFill>
                <a:latin typeface="+mn-lt"/>
                <a:ea typeface="+mn-ea"/>
              </a:rPr>
              <a:t>regularization</a:t>
            </a:r>
            <a:r>
              <a:rPr b="0" lang="en-US" sz="1200" spc="-1" strike="noStrike">
                <a:solidFill>
                  <a:srgbClr val="000000"/>
                </a:solidFill>
                <a:latin typeface="+mn-lt"/>
                <a:ea typeface="+mn-ea"/>
              </a:rPr>
              <a:t> techniques.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solidFill>
                  <a:srgbClr val="000000"/>
                </a:solidFill>
                <a:latin typeface="+mn-lt"/>
                <a:ea typeface="+mn-ea"/>
              </a:rPr>
              <a:t>2. End-to-End Machine Learning Project - Hands-On Machine Learning with Scikit-Learn, Keras, and TensorFlow, 2nd Edition</a:t>
            </a:r>
            <a:endParaRPr b="0" lang="en-US" sz="2000" spc="-1" strike="noStrike">
              <a:latin typeface="Arial"/>
            </a:endParaRPr>
          </a:p>
          <a:p>
            <a:pPr>
              <a:lnSpc>
                <a:spcPct val="100000"/>
              </a:lnSpc>
              <a:tabLst>
                <a:tab algn="l" pos="0"/>
              </a:tabLst>
            </a:pPr>
            <a:r>
              <a:rPr b="0" lang="en-US" sz="2000" spc="-1" strike="noStrike">
                <a:solidFill>
                  <a:srgbClr val="000000"/>
                </a:solidFill>
                <a:latin typeface="+mn-lt"/>
                <a:ea typeface="+mn-ea"/>
              </a:rPr>
              <a:t>https://learning.oreilly.com/library/view/hands-on-machine-learning/9781492032632/ch02.html</a:t>
            </a:r>
            <a:endParaRPr b="0" lang="en-US" sz="2000" spc="-1" strike="noStrike">
              <a:latin typeface="Arial"/>
            </a:endParaRPr>
          </a:p>
        </p:txBody>
      </p:sp>
      <p:sp>
        <p:nvSpPr>
          <p:cNvPr id="126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DA8B631-6CAD-4613-A9D0-37193378AEAE}"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PlaceHolder 1"/>
          <p:cNvSpPr>
            <a:spLocks noGrp="1"/>
          </p:cNvSpPr>
          <p:nvPr>
            <p:ph type="sldImg"/>
          </p:nvPr>
        </p:nvSpPr>
        <p:spPr>
          <a:xfrm>
            <a:off x="685800" y="1143000"/>
            <a:ext cx="5486040" cy="3085920"/>
          </a:xfrm>
          <a:prstGeom prst="rect">
            <a:avLst/>
          </a:prstGeom>
        </p:spPr>
      </p:sp>
      <p:sp>
        <p:nvSpPr>
          <p:cNvPr id="127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What are other options ? </a:t>
            </a:r>
            <a:endParaRPr b="0" lang="en-US" sz="2000" spc="-1" strike="noStrike">
              <a:latin typeface="Arial"/>
            </a:endParaRPr>
          </a:p>
        </p:txBody>
      </p:sp>
      <p:sp>
        <p:nvSpPr>
          <p:cNvPr id="127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909D575-7833-4086-A07B-AF78FBAB7CD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PlaceHolder 1"/>
          <p:cNvSpPr>
            <a:spLocks noGrp="1"/>
          </p:cNvSpPr>
          <p:nvPr>
            <p:ph type="sldImg"/>
          </p:nvPr>
        </p:nvSpPr>
        <p:spPr>
          <a:xfrm>
            <a:off x="685800" y="1143000"/>
            <a:ext cx="5486040" cy="3085920"/>
          </a:xfrm>
          <a:prstGeom prst="rect">
            <a:avLst/>
          </a:prstGeom>
        </p:spPr>
      </p:sp>
      <p:sp>
        <p:nvSpPr>
          <p:cNvPr id="127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When is it ok to remove the intercept in a linear regression model? - Cross Validated</a:t>
            </a:r>
            <a:endParaRPr b="0" lang="en-US" sz="2000" spc="-1" strike="noStrike">
              <a:latin typeface="Arial"/>
            </a:endParaRPr>
          </a:p>
          <a:p>
            <a:pPr marL="216000" indent="-216000">
              <a:lnSpc>
                <a:spcPct val="100000"/>
              </a:lnSpc>
            </a:pPr>
            <a:r>
              <a:rPr b="0" lang="en-US" sz="2000" spc="-1" strike="noStrike">
                <a:latin typeface="Arial"/>
              </a:rPr>
              <a:t>https://stats.stackexchange.com/questions/7948/when-is-it-ok-to-remove-the-intercept-in-a-linear-regression-model </a:t>
            </a:r>
            <a:endParaRPr b="0" lang="en-US" sz="2000" spc="-1" strike="noStrike">
              <a:latin typeface="Arial"/>
            </a:endParaRPr>
          </a:p>
        </p:txBody>
      </p:sp>
      <p:sp>
        <p:nvSpPr>
          <p:cNvPr id="127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4744760-6724-4B61-BBA5-9CC239312D6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PlaceHolder 1"/>
          <p:cNvSpPr>
            <a:spLocks noGrp="1"/>
          </p:cNvSpPr>
          <p:nvPr>
            <p:ph type="sldImg"/>
          </p:nvPr>
        </p:nvSpPr>
        <p:spPr>
          <a:xfrm>
            <a:off x="685800" y="1143000"/>
            <a:ext cx="5486040" cy="3085920"/>
          </a:xfrm>
          <a:prstGeom prst="rect">
            <a:avLst/>
          </a:prstGeom>
        </p:spPr>
      </p:sp>
      <p:sp>
        <p:nvSpPr>
          <p:cNvPr id="127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However, the hypothesis test for each x-variable is a test of if that population slope is equal to zero vs. an alternative where the parameter differs from zero. Therefore, if the slope is different than zero (the alternative is true), we have evidence that the x-variable attached to that coefficient has a statistically significant linear relationship with the response. This in turn suggests that the x-variable should help us in predicting the response (or at least be better than not having it in the model).</a:t>
            </a:r>
            <a:endParaRPr b="0" lang="en-US" sz="1200" spc="-1" strike="noStrike">
              <a:latin typeface="Arial"/>
            </a:endParaRPr>
          </a:p>
        </p:txBody>
      </p:sp>
      <p:sp>
        <p:nvSpPr>
          <p:cNvPr id="127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6C99074-EC5D-4B6F-8F7E-95347F7A6A6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PlaceHolder 1"/>
          <p:cNvSpPr>
            <a:spLocks noGrp="1"/>
          </p:cNvSpPr>
          <p:nvPr>
            <p:ph type="sldImg"/>
          </p:nvPr>
        </p:nvSpPr>
        <p:spPr>
          <a:xfrm>
            <a:off x="685800" y="1143000"/>
            <a:ext cx="5486040" cy="3085920"/>
          </a:xfrm>
          <a:prstGeom prst="rect">
            <a:avLst/>
          </a:prstGeom>
        </p:spPr>
      </p:sp>
      <p:sp>
        <p:nvSpPr>
          <p:cNvPr id="128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High R squared maybe due to over fitting or violate assumptions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Low R squared in a complex problem maybe useful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128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A57027D-27A7-4617-BEDA-AFF13693B09C}"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PlaceHolder 1"/>
          <p:cNvSpPr>
            <a:spLocks noGrp="1"/>
          </p:cNvSpPr>
          <p:nvPr>
            <p:ph type="sldImg"/>
          </p:nvPr>
        </p:nvSpPr>
        <p:spPr>
          <a:xfrm>
            <a:off x="685800" y="1143000"/>
            <a:ext cx="5486040" cy="3085920"/>
          </a:xfrm>
          <a:prstGeom prst="rect">
            <a:avLst/>
          </a:prstGeom>
        </p:spPr>
      </p:sp>
      <p:sp>
        <p:nvSpPr>
          <p:cNvPr id="128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Many feel that Rsquared isn't a great measure (which is possibly true), but I would argue that using cross-validation can assist us with validating any measure that helps us understand the fit of a model to our data. </a:t>
            </a:r>
            <a:r>
              <a:rPr b="1" lang="en-US" sz="1200" spc="-1" strike="noStrike">
                <a:solidFill>
                  <a:srgbClr val="000000"/>
                </a:solidFill>
                <a:latin typeface="+mn-lt"/>
                <a:ea typeface="+mn-ea"/>
                <a:hlinkClick r:id="rId1"/>
              </a:rPr>
              <a:t>Here</a:t>
            </a:r>
            <a:r>
              <a:rPr b="0" lang="en-US" sz="1200" spc="-1" strike="noStrike">
                <a:solidFill>
                  <a:srgbClr val="000000"/>
                </a:solidFill>
                <a:latin typeface="+mn-lt"/>
                <a:ea typeface="+mn-ea"/>
              </a:rPr>
              <a:t>, you can find one such argument explaining why one individual doesn't care for Rsquared.</a:t>
            </a:r>
            <a:endParaRPr b="0" lang="en-US" sz="1200" spc="-1" strike="noStrike">
              <a:latin typeface="Arial"/>
            </a:endParaRPr>
          </a:p>
        </p:txBody>
      </p:sp>
      <p:sp>
        <p:nvSpPr>
          <p:cNvPr id="128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3DF9922-6D19-4569-99FC-780925599DF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PlaceHolder 1"/>
          <p:cNvSpPr>
            <a:spLocks noGrp="1"/>
          </p:cNvSpPr>
          <p:nvPr>
            <p:ph type="sldImg"/>
          </p:nvPr>
        </p:nvSpPr>
        <p:spPr>
          <a:xfrm>
            <a:off x="685800" y="1143000"/>
            <a:ext cx="5486040" cy="3085920"/>
          </a:xfrm>
          <a:prstGeom prst="rect">
            <a:avLst/>
          </a:prstGeom>
        </p:spPr>
      </p:sp>
      <p:sp>
        <p:nvSpPr>
          <p:cNvPr id="128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Machine Learning Fundamentals: Cross Validation - YouTube</a:t>
            </a:r>
            <a:endParaRPr b="0" lang="en-US" sz="2000" spc="-1" strike="noStrike">
              <a:latin typeface="Arial"/>
            </a:endParaRPr>
          </a:p>
          <a:p>
            <a:pPr marL="216000" indent="-216000">
              <a:lnSpc>
                <a:spcPct val="100000"/>
              </a:lnSpc>
            </a:pPr>
            <a:r>
              <a:rPr b="0" lang="en-US" sz="2000" spc="-1" strike="noStrike">
                <a:latin typeface="Arial"/>
              </a:rPr>
              <a:t>https://www.youtube.com/watch?v=fSytzGwwBVw </a:t>
            </a:r>
            <a:endParaRPr b="0" lang="en-US" sz="2000" spc="-1" strike="noStrike">
              <a:latin typeface="Arial"/>
            </a:endParaRPr>
          </a:p>
        </p:txBody>
      </p:sp>
      <p:sp>
        <p:nvSpPr>
          <p:cNvPr id="128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88101C1-778D-4D34-B5C5-560335441F7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8" name="PlaceHolder 1"/>
          <p:cNvSpPr>
            <a:spLocks noGrp="1"/>
          </p:cNvSpPr>
          <p:nvPr>
            <p:ph type="sldImg"/>
          </p:nvPr>
        </p:nvSpPr>
        <p:spPr>
          <a:xfrm>
            <a:off x="685800" y="1143000"/>
            <a:ext cx="5486040" cy="3085920"/>
          </a:xfrm>
          <a:prstGeom prst="rect">
            <a:avLst/>
          </a:prstGeom>
        </p:spPr>
      </p:sp>
      <p:sp>
        <p:nvSpPr>
          <p:cNvPr id="128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29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E08F3F2-38A0-471C-8A8D-496EB77108F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1"/>
          <p:cNvSpPr>
            <a:spLocks noGrp="1"/>
          </p:cNvSpPr>
          <p:nvPr>
            <p:ph type="sldImg"/>
          </p:nvPr>
        </p:nvSpPr>
        <p:spPr>
          <a:xfrm>
            <a:off x="685800" y="1143000"/>
            <a:ext cx="5486040" cy="3085920"/>
          </a:xfrm>
          <a:prstGeom prst="rect">
            <a:avLst/>
          </a:prstGeom>
        </p:spPr>
      </p:sp>
      <p:sp>
        <p:nvSpPr>
          <p:cNvPr id="129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 To show the line that was fit I used the following code from </a:t>
            </a:r>
            <a:endParaRPr b="0" lang="en-US" sz="2000" spc="-1" strike="noStrike">
              <a:latin typeface="Arial"/>
            </a:endParaRPr>
          </a:p>
          <a:p>
            <a:pPr marL="216000" indent="-216000">
              <a:lnSpc>
                <a:spcPct val="100000"/>
              </a:lnSpc>
            </a:pPr>
            <a:r>
              <a:rPr b="0" lang="en-US" sz="2000" spc="-1" strike="noStrike">
                <a:latin typeface="Arial"/>
              </a:rPr>
              <a:t>## https://plot.ly/matplotlib/linear-fits/</a:t>
            </a:r>
            <a:endParaRPr b="0" lang="en-US" sz="2000" spc="-1" strike="noStrike">
              <a:latin typeface="Arial"/>
            </a:endParaRPr>
          </a:p>
          <a:p>
            <a:pPr marL="216000" indent="-216000">
              <a:lnSpc>
                <a:spcPct val="100000"/>
              </a:lnSpc>
            </a:pPr>
            <a:r>
              <a:rPr b="0" lang="en-US" sz="2000" spc="-1" strike="noStrike">
                <a:latin typeface="Arial"/>
              </a:rPr>
              <a:t>## It isn't the greatest fit... but it isn't awful either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Why did we use plotly?</a:t>
            </a:r>
            <a:endParaRPr b="0" lang="en-US" sz="2000" spc="-1" strike="noStrike">
              <a:latin typeface="Arial"/>
            </a:endParaRPr>
          </a:p>
        </p:txBody>
      </p:sp>
      <p:sp>
        <p:nvSpPr>
          <p:cNvPr id="129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F3FDB91-39C0-4620-B807-BA5E21C257A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PlaceHolder 1"/>
          <p:cNvSpPr>
            <a:spLocks noGrp="1"/>
          </p:cNvSpPr>
          <p:nvPr>
            <p:ph type="sldImg"/>
          </p:nvPr>
        </p:nvSpPr>
        <p:spPr>
          <a:xfrm>
            <a:off x="685800" y="1143000"/>
            <a:ext cx="5486040" cy="3085920"/>
          </a:xfrm>
          <a:prstGeom prst="rect">
            <a:avLst/>
          </a:prstGeom>
        </p:spPr>
      </p:sp>
      <p:sp>
        <p:nvSpPr>
          <p:cNvPr id="129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Get a good example </a:t>
            </a:r>
            <a:endParaRPr b="0" lang="en-US" sz="2000" spc="-1" strike="noStrike">
              <a:latin typeface="Arial"/>
            </a:endParaRPr>
          </a:p>
        </p:txBody>
      </p:sp>
      <p:sp>
        <p:nvSpPr>
          <p:cNvPr id="129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C18F4AE-2E1C-495B-846B-C321B3372AB1}"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PlaceHolder 1"/>
          <p:cNvSpPr>
            <a:spLocks noGrp="1"/>
          </p:cNvSpPr>
          <p:nvPr>
            <p:ph type="sldImg"/>
          </p:nvPr>
        </p:nvSpPr>
        <p:spPr>
          <a:xfrm>
            <a:off x="372960" y="696960"/>
            <a:ext cx="6187680" cy="3481200"/>
          </a:xfrm>
          <a:prstGeom prst="rect">
            <a:avLst/>
          </a:prstGeom>
        </p:spPr>
      </p:sp>
      <p:sp>
        <p:nvSpPr>
          <p:cNvPr id="1298" name="PlaceHolder 2"/>
          <p:cNvSpPr>
            <a:spLocks noGrp="1"/>
          </p:cNvSpPr>
          <p:nvPr>
            <p:ph type="body"/>
          </p:nvPr>
        </p:nvSpPr>
        <p:spPr>
          <a:xfrm>
            <a:off x="693720" y="4410000"/>
            <a:ext cx="5546520" cy="4176360"/>
          </a:xfrm>
          <a:prstGeom prst="rect">
            <a:avLst/>
          </a:prstGeom>
        </p:spPr>
        <p:txBody>
          <a:bodyPr>
            <a:noAutofit/>
          </a:bodyPr>
          <a:p>
            <a:pPr marL="216000" indent="-216000">
              <a:lnSpc>
                <a:spcPct val="90000"/>
              </a:lnSpc>
              <a:spcBef>
                <a:spcPts val="241"/>
              </a:spcBef>
              <a:buClr>
                <a:srgbClr val="000000"/>
              </a:buClr>
              <a:buSzPct val="60000"/>
              <a:buFont typeface="Wingdings" charset="2"/>
              <a:buChar char=""/>
            </a:pPr>
            <a:r>
              <a:rPr b="0" lang="en-US" sz="1200" spc="-1" strike="noStrike">
                <a:latin typeface="Arial"/>
              </a:rPr>
              <a:t>If a potential confounder changes the beta coefficient between the predictor of interest and the outcome variable by more than 10%, then it is considered a confounder. </a:t>
            </a:r>
            <a:endParaRPr b="0" lang="en-US" sz="1200" spc="-1" strike="noStrike">
              <a:latin typeface="Arial"/>
            </a:endParaRPr>
          </a:p>
          <a:p>
            <a:pPr marL="216000" indent="-216000">
              <a:lnSpc>
                <a:spcPct val="90000"/>
              </a:lnSpc>
              <a:spcBef>
                <a:spcPts val="241"/>
              </a:spcBef>
            </a:pPr>
            <a:endParaRPr b="0" lang="en-US" sz="1200" spc="-1" strike="noStrike">
              <a:latin typeface="Arial"/>
            </a:endParaRPr>
          </a:p>
          <a:p>
            <a:pPr marL="216000" indent="-216000">
              <a:lnSpc>
                <a:spcPct val="90000"/>
              </a:lnSpc>
              <a:spcBef>
                <a:spcPts val="241"/>
              </a:spcBef>
              <a:buClr>
                <a:srgbClr val="000000"/>
              </a:buClr>
              <a:buSzPct val="60000"/>
              <a:buFont typeface="Wingdings" charset="2"/>
              <a:buChar char=""/>
            </a:pPr>
            <a:r>
              <a:rPr b="0" lang="en-US" sz="1200" spc="-1" strike="noStrike">
                <a:latin typeface="Arial"/>
              </a:rPr>
              <a:t>Do </a:t>
            </a:r>
            <a:r>
              <a:rPr b="0" i="1" lang="en-US" sz="1200" spc="-1" strike="noStrike">
                <a:latin typeface="Arial"/>
              </a:rPr>
              <a:t>not </a:t>
            </a:r>
            <a:r>
              <a:rPr b="0" lang="en-US" sz="1200" spc="-1" strike="noStrike">
                <a:latin typeface="Arial"/>
              </a:rPr>
              <a:t>judge confounders by their effect on p-values!</a:t>
            </a:r>
            <a:endParaRPr b="0" lang="en-US" sz="1200" spc="-1" strike="noStrike">
              <a:latin typeface="Arial"/>
            </a:endParaRPr>
          </a:p>
          <a:p>
            <a:pPr marL="216000" indent="-216000">
              <a:lnSpc>
                <a:spcPct val="90000"/>
              </a:lnSpc>
              <a:spcBef>
                <a:spcPts val="241"/>
              </a:spcBef>
            </a:pPr>
            <a:endParaRPr b="0" lang="en-US" sz="1200" spc="-1" strike="noStrike">
              <a:latin typeface="Arial"/>
            </a:endParaRPr>
          </a:p>
          <a:p>
            <a:pPr marL="216000" indent="-216000">
              <a:lnSpc>
                <a:spcPct val="90000"/>
              </a:lnSpc>
              <a:spcBef>
                <a:spcPts val="241"/>
              </a:spcBef>
            </a:pPr>
            <a:endParaRPr b="0" lang="en-US" sz="1200" spc="-1" strike="noStrike">
              <a:latin typeface="Arial"/>
            </a:endParaRPr>
          </a:p>
          <a:p>
            <a:pPr marL="216000" indent="-216000">
              <a:lnSpc>
                <a:spcPct val="90000"/>
              </a:lnSpc>
              <a:spcBef>
                <a:spcPts val="241"/>
              </a:spcBef>
            </a:pPr>
            <a:endParaRPr b="0" lang="en-US" sz="1200" spc="-1" strike="noStrike">
              <a:latin typeface="Arial"/>
            </a:endParaRPr>
          </a:p>
          <a:p>
            <a:pPr marL="216000" indent="-216000">
              <a:lnSpc>
                <a:spcPct val="90000"/>
              </a:lnSpc>
              <a:spcBef>
                <a:spcPts val="241"/>
              </a:spcBef>
            </a:pP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PlaceHolder 1"/>
          <p:cNvSpPr>
            <a:spLocks noGrp="1"/>
          </p:cNvSpPr>
          <p:nvPr>
            <p:ph type="sldImg"/>
          </p:nvPr>
        </p:nvSpPr>
        <p:spPr>
          <a:xfrm>
            <a:off x="685800" y="1143000"/>
            <a:ext cx="5486040" cy="3085920"/>
          </a:xfrm>
          <a:prstGeom prst="rect">
            <a:avLst/>
          </a:prstGeom>
        </p:spPr>
      </p:sp>
      <p:sp>
        <p:nvSpPr>
          <p:cNvPr id="107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8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0A7A0DD-EA3F-4CC7-B6E0-C6847B3C65E6}"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PlaceHolder 1"/>
          <p:cNvSpPr>
            <a:spLocks noGrp="1"/>
          </p:cNvSpPr>
          <p:nvPr>
            <p:ph type="sldImg"/>
          </p:nvPr>
        </p:nvSpPr>
        <p:spPr>
          <a:xfrm>
            <a:off x="685800" y="1143000"/>
            <a:ext cx="5486040" cy="3085920"/>
          </a:xfrm>
          <a:prstGeom prst="rect">
            <a:avLst/>
          </a:prstGeom>
        </p:spPr>
      </p:sp>
      <p:sp>
        <p:nvSpPr>
          <p:cNvPr id="130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Check chapter 3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Notice. It’s recommended in python course, while it’s in R  </a:t>
            </a:r>
            <a:endParaRPr b="0" lang="en-US" sz="2000" spc="-1" strike="noStrike">
              <a:latin typeface="Arial"/>
            </a:endParaRPr>
          </a:p>
        </p:txBody>
      </p:sp>
      <p:sp>
        <p:nvSpPr>
          <p:cNvPr id="130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B9D08AE-AEFE-4483-ACCD-4A44A713874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2" name="PlaceHolder 1"/>
          <p:cNvSpPr>
            <a:spLocks noGrp="1"/>
          </p:cNvSpPr>
          <p:nvPr>
            <p:ph type="sldImg"/>
          </p:nvPr>
        </p:nvSpPr>
        <p:spPr>
          <a:xfrm>
            <a:off x="685800" y="1143000"/>
            <a:ext cx="5486040" cy="3085920"/>
          </a:xfrm>
          <a:prstGeom prst="rect">
            <a:avLst/>
          </a:prstGeom>
        </p:spPr>
      </p:sp>
      <p:sp>
        <p:nvSpPr>
          <p:cNvPr id="130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Machine-Learning-Books-With-Python/Introduction to Statistical Learning at master · tdpetrou/Machine-Learning-Books-With-Python</a:t>
            </a:r>
            <a:endParaRPr b="0" lang="en-US" sz="2000" spc="-1" strike="noStrike">
              <a:latin typeface="Arial"/>
            </a:endParaRPr>
          </a:p>
          <a:p>
            <a:pPr marL="216000" indent="-216000">
              <a:lnSpc>
                <a:spcPct val="100000"/>
              </a:lnSpc>
            </a:pPr>
            <a:r>
              <a:rPr b="0" lang="en-US" sz="2000" spc="-1" strike="noStrike">
                <a:latin typeface="Arial"/>
              </a:rPr>
              <a:t>https://github.com/tdpetrou/Machine-Learning-Books-With-Python/tree/master/Introduction%20to%20Statistical%20Learning</a:t>
            </a:r>
            <a:endParaRPr b="0" lang="en-US" sz="2000" spc="-1" strike="noStrike">
              <a:latin typeface="Arial"/>
            </a:endParaRPr>
          </a:p>
        </p:txBody>
      </p:sp>
      <p:sp>
        <p:nvSpPr>
          <p:cNvPr id="13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DC792EF-12E9-40F5-8894-AA2ED40A452C}"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PlaceHolder 1"/>
          <p:cNvSpPr>
            <a:spLocks noGrp="1"/>
          </p:cNvSpPr>
          <p:nvPr>
            <p:ph type="sldImg"/>
          </p:nvPr>
        </p:nvSpPr>
        <p:spPr>
          <a:xfrm>
            <a:off x="685800" y="1143000"/>
            <a:ext cx="5486040" cy="3085920"/>
          </a:xfrm>
          <a:prstGeom prst="rect">
            <a:avLst/>
          </a:prstGeom>
        </p:spPr>
      </p:sp>
      <p:sp>
        <p:nvSpPr>
          <p:cNvPr id="130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Linear Algebra | Khan Academy</a:t>
            </a:r>
            <a:endParaRPr b="0" lang="en-US" sz="2000" spc="-1" strike="noStrike">
              <a:latin typeface="Arial"/>
            </a:endParaRPr>
          </a:p>
          <a:p>
            <a:pPr marL="216000" indent="-216000">
              <a:lnSpc>
                <a:spcPct val="100000"/>
              </a:lnSpc>
            </a:pPr>
            <a:r>
              <a:rPr b="0" lang="en-US" sz="2000" spc="-1" strike="noStrike">
                <a:latin typeface="Arial"/>
              </a:rPr>
              <a:t>https://www.khanacademy.org/math/linear-algebra</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Linear Algebra Refresher Course - Udacity</a:t>
            </a:r>
            <a:endParaRPr b="0" lang="en-US" sz="2000" spc="-1" strike="noStrike">
              <a:latin typeface="Arial"/>
            </a:endParaRPr>
          </a:p>
          <a:p>
            <a:pPr marL="216000" indent="-216000">
              <a:lnSpc>
                <a:spcPct val="100000"/>
              </a:lnSpc>
            </a:pPr>
            <a:r>
              <a:rPr b="0" lang="en-US" sz="2000" spc="-1" strike="noStrike">
                <a:latin typeface="Arial"/>
              </a:rPr>
              <a:t>https://classroom.udacity.com/courses/ud953</a:t>
            </a:r>
            <a:endParaRPr b="0" lang="en-US" sz="2000" spc="-1" strike="noStrike">
              <a:latin typeface="Arial"/>
            </a:endParaRPr>
          </a:p>
        </p:txBody>
      </p:sp>
      <p:sp>
        <p:nvSpPr>
          <p:cNvPr id="130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2A4D1DB-0DD1-4686-A4D4-7E5CD4255A7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8" name="PlaceHolder 1"/>
          <p:cNvSpPr>
            <a:spLocks noGrp="1"/>
          </p:cNvSpPr>
          <p:nvPr>
            <p:ph type="sldImg"/>
          </p:nvPr>
        </p:nvSpPr>
        <p:spPr>
          <a:xfrm>
            <a:off x="685800" y="1143000"/>
            <a:ext cx="5486040" cy="3085920"/>
          </a:xfrm>
          <a:prstGeom prst="rect">
            <a:avLst/>
          </a:prstGeom>
        </p:spPr>
      </p:sp>
      <p:sp>
        <p:nvSpPr>
          <p:cNvPr id="130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matrix_OLS_NYU_notes.pdf</a:t>
            </a:r>
            <a:endParaRPr b="0" lang="en-US" sz="2000" spc="-1" strike="noStrike">
              <a:latin typeface="Arial"/>
            </a:endParaRPr>
          </a:p>
          <a:p>
            <a:pPr marL="216000" indent="-216000">
              <a:lnSpc>
                <a:spcPct val="100000"/>
              </a:lnSpc>
            </a:pPr>
            <a:r>
              <a:rPr b="0" lang="en-US" sz="2000" spc="-1" strike="noStrike">
                <a:latin typeface="Arial"/>
              </a:rPr>
              <a:t>https://web.stanford.edu/~mrosenfe/soc_meth_proj3/matrix_OLS_NYU_notes.pdf</a:t>
            </a:r>
            <a:endParaRPr b="0" lang="en-US" sz="2000" spc="-1" strike="noStrike">
              <a:latin typeface="Arial"/>
            </a:endParaRPr>
          </a:p>
        </p:txBody>
      </p:sp>
      <p:sp>
        <p:nvSpPr>
          <p:cNvPr id="131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6422484-2680-4BA4-AD74-A702B15CABA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1" name="PlaceHolder 1"/>
          <p:cNvSpPr>
            <a:spLocks noGrp="1"/>
          </p:cNvSpPr>
          <p:nvPr>
            <p:ph type="sldImg"/>
          </p:nvPr>
        </p:nvSpPr>
        <p:spPr>
          <a:xfrm>
            <a:off x="685800" y="1143000"/>
            <a:ext cx="5486040" cy="3085920"/>
          </a:xfrm>
          <a:prstGeom prst="rect">
            <a:avLst/>
          </a:prstGeom>
        </p:spPr>
      </p:sp>
      <p:sp>
        <p:nvSpPr>
          <p:cNvPr id="131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Why drop one of the three columns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Degree of freedom</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Know more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FAQ: What does it mean for a non-square matrix to be full rank?</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(Contributed by Richard Murray, 17 May 2008)</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A matrix is full row rank when each of the rows of the matrix are linearly independent and full column rank when each of the columns of the matrix are linearly independent. For a square matrix these two concepts are equivalent and we say the matrix is full rank if all rows and columns are linearly independent. A square matrix is full rank if and only if its determinant is nonzero.</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For a non-square matrix with  rows and  columns, it will always be the case that either the rows or columns (whichever is larger in number) are linearly dependent. Hence when we say that a non-square matrix is full rank, we mean that the row and column rank are as high as possible, given the shape of the matrix. So if there are more rows than columns (), then the matrix is full rank if the matrix is full column rank.</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FAQ: What does it mean for a non-square matrix to be full rank? - FBSwiki</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https://www.cds.caltech.edu/~murray/amwiki/index.php/FAQ:_What_does_it_mean_for_a_non-square_matrix_to_be_full_rank%3F</a:t>
            </a:r>
            <a:endParaRPr b="0" lang="en-US" sz="1200" spc="-1" strike="noStrike">
              <a:latin typeface="Arial"/>
            </a:endParaRPr>
          </a:p>
          <a:p>
            <a:pPr marL="216000" indent="-216000">
              <a:lnSpc>
                <a:spcPct val="100000"/>
              </a:lnSpc>
            </a:pPr>
            <a:endParaRPr b="0" lang="en-US" sz="1200" spc="-1" strike="noStrike">
              <a:latin typeface="Arial"/>
            </a:endParaRPr>
          </a:p>
        </p:txBody>
      </p:sp>
      <p:sp>
        <p:nvSpPr>
          <p:cNvPr id="131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5BECCFD-F6F1-422C-9A1A-AF4EE2695841}"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PlaceHolder 1"/>
          <p:cNvSpPr>
            <a:spLocks noGrp="1"/>
          </p:cNvSpPr>
          <p:nvPr>
            <p:ph type="sldImg"/>
          </p:nvPr>
        </p:nvSpPr>
        <p:spPr>
          <a:xfrm>
            <a:off x="685800" y="1143000"/>
            <a:ext cx="5486040" cy="3085920"/>
          </a:xfrm>
          <a:prstGeom prst="rect">
            <a:avLst/>
          </a:prstGeom>
        </p:spPr>
      </p:sp>
      <p:sp>
        <p:nvSpPr>
          <p:cNvPr id="131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(1) Inverse matrices, column space and null space | Chapter 7, Essence of linear algebra - YouTube</a:t>
            </a:r>
            <a:endParaRPr b="0" lang="en-US" sz="2000" spc="-1" strike="noStrike">
              <a:latin typeface="Arial"/>
            </a:endParaRPr>
          </a:p>
          <a:p>
            <a:pPr marL="216000" indent="-216000">
              <a:lnSpc>
                <a:spcPct val="100000"/>
              </a:lnSpc>
            </a:pPr>
            <a:r>
              <a:rPr b="0" lang="en-US" sz="2000" spc="-1" strike="noStrike">
                <a:latin typeface="Arial"/>
              </a:rPr>
              <a:t>https://www.youtube.com/watch?v=uQhTuRlWMxw </a:t>
            </a:r>
            <a:endParaRPr b="0" lang="en-US" sz="2000" spc="-1" strike="noStrike">
              <a:latin typeface="Arial"/>
            </a:endParaRPr>
          </a:p>
        </p:txBody>
      </p:sp>
      <p:sp>
        <p:nvSpPr>
          <p:cNvPr id="131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F8C746F-D772-4397-9121-A834A5522933}"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PlaceHolder 1"/>
          <p:cNvSpPr>
            <a:spLocks noGrp="1"/>
          </p:cNvSpPr>
          <p:nvPr>
            <p:ph type="sldImg"/>
          </p:nvPr>
        </p:nvSpPr>
        <p:spPr>
          <a:xfrm>
            <a:off x="685800" y="1143000"/>
            <a:ext cx="5486040" cy="3085920"/>
          </a:xfrm>
          <a:prstGeom prst="rect">
            <a:avLst/>
          </a:prstGeom>
        </p:spPr>
      </p:sp>
      <p:sp>
        <p:nvSpPr>
          <p:cNvPr id="131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Know more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This happened when I fitted the dummy variable with all levels </a:t>
            </a:r>
            <a:endParaRPr b="0" lang="en-US" sz="2000" spc="-1" strike="noStrike">
              <a:latin typeface="Arial"/>
            </a:endParaRPr>
          </a:p>
        </p:txBody>
      </p:sp>
      <p:sp>
        <p:nvSpPr>
          <p:cNvPr id="131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B04FF24-43F4-4E7E-AFFB-A849F4E77CE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PlaceHolder 1"/>
          <p:cNvSpPr>
            <a:spLocks noGrp="1"/>
          </p:cNvSpPr>
          <p:nvPr>
            <p:ph type="sldImg"/>
          </p:nvPr>
        </p:nvSpPr>
        <p:spPr>
          <a:xfrm>
            <a:off x="685800" y="1143000"/>
            <a:ext cx="5486040" cy="3085920"/>
          </a:xfrm>
          <a:prstGeom prst="rect">
            <a:avLst/>
          </a:prstGeom>
        </p:spPr>
      </p:sp>
      <p:sp>
        <p:nvSpPr>
          <p:cNvPr id="108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8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0C6572C-BDA9-4068-B482-5585056D98A4}"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0" name="PlaceHolder 1"/>
          <p:cNvSpPr>
            <a:spLocks noGrp="1"/>
          </p:cNvSpPr>
          <p:nvPr>
            <p:ph type="sldImg"/>
          </p:nvPr>
        </p:nvSpPr>
        <p:spPr>
          <a:xfrm>
            <a:off x="685800" y="1143000"/>
            <a:ext cx="5486040" cy="3085920"/>
          </a:xfrm>
          <a:prstGeom prst="rect">
            <a:avLst/>
          </a:prstGeom>
        </p:spPr>
      </p:sp>
      <p:sp>
        <p:nvSpPr>
          <p:cNvPr id="132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 think there is a number that’s wrong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https://classroom.udacity.com/nanodegrees/nd002-mena-nfp3/parts/4a2ab02d-3ad9-435a-bdac-ecc06b9208aa/modules/7f5081ca-b9e5-4662-babc-b2a30e4dc31a/lessons/49462f74-b030-4bb6-bf67-8281c9181404/concepts/9814e26c-2845-4d09-bf4f-c8d0b4a417de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In order to predict the baseline category in the 1, 0 coding, you use the intercept. In the 1, 0, -1 coding, you need to multiply each categorical coefficient by -1 to get at the missing category. With this in mind, what is the predicted average price for lodges using the 1, 0, -1 coding model?</a:t>
            </a:r>
            <a:endParaRPr b="0" lang="en-US" sz="1200" spc="-1" strike="noStrike">
              <a:latin typeface="Arial"/>
            </a:endParaRPr>
          </a:p>
        </p:txBody>
      </p:sp>
      <p:sp>
        <p:nvSpPr>
          <p:cNvPr id="132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CD1F728-337E-422E-80EF-25BB522D8A06}"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3" name="PlaceHolder 1"/>
          <p:cNvSpPr>
            <a:spLocks noGrp="1"/>
          </p:cNvSpPr>
          <p:nvPr>
            <p:ph type="sldImg"/>
          </p:nvPr>
        </p:nvSpPr>
        <p:spPr>
          <a:xfrm>
            <a:off x="685800" y="1143000"/>
            <a:ext cx="5486040" cy="3085920"/>
          </a:xfrm>
          <a:prstGeom prst="rect">
            <a:avLst/>
          </a:prstGeom>
        </p:spPr>
      </p:sp>
      <p:sp>
        <p:nvSpPr>
          <p:cNvPr id="1324"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2000" spc="-1" strike="noStrike">
                <a:latin typeface="Arial"/>
              </a:rPr>
              <a:t>Non-constant variance is when the spread of your predicted values differs depending on which value you are trying to predict. This isn't a huge problem in terms of predicting well. However, it does lead to confidence intervals and p-values that are inaccurate.</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1200" spc="-1" strike="noStrike">
                <a:solidFill>
                  <a:srgbClr val="000000"/>
                </a:solidFill>
                <a:latin typeface="+mn-lt"/>
                <a:ea typeface="+mn-ea"/>
              </a:rPr>
              <a:t>Commonly, a log (or some other transformation of the response variable is done) in order to "get rid" of the non-constant variance. In order to choose the transformation, a </a:t>
            </a:r>
            <a:r>
              <a:rPr b="1" lang="en-US" sz="1200" spc="-1" strike="noStrike">
                <a:solidFill>
                  <a:srgbClr val="000000"/>
                </a:solidFill>
                <a:latin typeface="+mn-lt"/>
                <a:ea typeface="+mn-ea"/>
                <a:hlinkClick r:id="rId1"/>
              </a:rPr>
              <a:t>Box-Cox</a:t>
            </a:r>
            <a:r>
              <a:rPr b="0" lang="en-US" sz="1200" spc="-1" strike="noStrike">
                <a:solidFill>
                  <a:srgbClr val="000000"/>
                </a:solidFill>
                <a:latin typeface="+mn-lt"/>
                <a:ea typeface="+mn-ea"/>
              </a:rPr>
              <a:t> is commonly used.</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This is highly advised against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US" sz="2000" spc="-1" strike="noStrike">
                <a:solidFill>
                  <a:srgbClr val="000000"/>
                </a:solidFill>
                <a:latin typeface="+mn-lt"/>
                <a:ea typeface="+mn-ea"/>
              </a:rPr>
              <a:t>5.2.4. Are the model residuals well-behaved?</a:t>
            </a:r>
            <a:endParaRPr b="0" lang="en-US" sz="2000" spc="-1" strike="noStrike">
              <a:latin typeface="Arial"/>
            </a:endParaRPr>
          </a:p>
          <a:p>
            <a:pPr>
              <a:lnSpc>
                <a:spcPct val="100000"/>
              </a:lnSpc>
              <a:tabLst>
                <a:tab algn="l" pos="0"/>
              </a:tabLst>
            </a:pPr>
            <a:r>
              <a:rPr b="0" lang="en-US" sz="2000" spc="-1" strike="noStrike">
                <a:solidFill>
                  <a:srgbClr val="000000"/>
                </a:solidFill>
                <a:latin typeface="+mn-lt"/>
                <a:ea typeface="+mn-ea"/>
              </a:rPr>
              <a:t>https://www.itl.nist.gov/div898/handbook/pri/section2/pri24.htm</a:t>
            </a:r>
            <a:endParaRPr b="0" lang="en-US" sz="2000" spc="-1" strike="noStrike">
              <a:latin typeface="Arial"/>
            </a:endParaRPr>
          </a:p>
        </p:txBody>
      </p:sp>
      <p:sp>
        <p:nvSpPr>
          <p:cNvPr id="132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F9BF6EC-B6C8-40BC-840B-4BC56CC337A5}"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6" name="PlaceHolder 1"/>
          <p:cNvSpPr>
            <a:spLocks noGrp="1"/>
          </p:cNvSpPr>
          <p:nvPr>
            <p:ph type="sldImg"/>
          </p:nvPr>
        </p:nvSpPr>
        <p:spPr>
          <a:xfrm>
            <a:off x="685800" y="1143000"/>
            <a:ext cx="5486040" cy="3085920"/>
          </a:xfrm>
          <a:prstGeom prst="rect">
            <a:avLst/>
          </a:prstGeom>
        </p:spPr>
      </p:sp>
      <p:sp>
        <p:nvSpPr>
          <p:cNvPr id="132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the set of countries we used earlier for training the linear model was not perfectly representative; a few countries were missing.</a:t>
            </a:r>
            <a:endParaRPr b="0" lang="en-US" sz="1200" spc="-1" strike="noStrike">
              <a:latin typeface="Arial"/>
            </a:endParaRPr>
          </a:p>
        </p:txBody>
      </p:sp>
      <p:sp>
        <p:nvSpPr>
          <p:cNvPr id="132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0BB71F7-E6D1-47B4-80B6-A130DE9145A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1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PlaceHolder 1"/>
          <p:cNvSpPr>
            <a:spLocks noGrp="1"/>
          </p:cNvSpPr>
          <p:nvPr>
            <p:ph type="sldImg"/>
          </p:nvPr>
        </p:nvSpPr>
        <p:spPr>
          <a:xfrm>
            <a:off x="685800" y="1143000"/>
            <a:ext cx="5486040" cy="3085920"/>
          </a:xfrm>
          <a:prstGeom prst="rect">
            <a:avLst/>
          </a:prstGeom>
        </p:spPr>
      </p:sp>
      <p:sp>
        <p:nvSpPr>
          <p:cNvPr id="133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If you train a linear model on this data, you get the solid line, while the old model is represented by the dotted line.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As you can see, not only does adding a few missing countries significantly alter the model, but it makes it clear that such a simple linear model is probably never going to work well. It seems that very rich countries are not happier than moderately rich countries (in fact, they seem unhappier), and conversely some poor countries seem happier than many rich countries.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https://learning.oreilly.com/library/view/hands-on-machine-learning</a:t>
            </a:r>
            <a:endParaRPr b="0" lang="en-US" sz="2000" spc="-1" strike="noStrike">
              <a:latin typeface="Arial"/>
            </a:endParaRPr>
          </a:p>
        </p:txBody>
      </p:sp>
      <p:sp>
        <p:nvSpPr>
          <p:cNvPr id="133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BFD99D6-350C-4D01-9EAE-F0CC364DD7C0}"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2" name="PlaceHolder 1"/>
          <p:cNvSpPr>
            <a:spLocks noGrp="1"/>
          </p:cNvSpPr>
          <p:nvPr>
            <p:ph type="sldImg"/>
          </p:nvPr>
        </p:nvSpPr>
        <p:spPr>
          <a:xfrm>
            <a:off x="685800" y="1143000"/>
            <a:ext cx="5486040" cy="3085920"/>
          </a:xfrm>
          <a:prstGeom prst="rect">
            <a:avLst/>
          </a:prstGeom>
        </p:spPr>
      </p:sp>
      <p:sp>
        <p:nvSpPr>
          <p:cNvPr id="133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Blueprint for space subdivision, but not useful to test sound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Airplane is to visualize how parts are related, but not useful for safety testing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Main purpose : simply things ,, add a wall to a blue print is much easier than in real life </a:t>
            </a:r>
            <a:endParaRPr b="0" lang="en-US" sz="2000" spc="-1" strike="noStrike">
              <a:latin typeface="Arial"/>
            </a:endParaRPr>
          </a:p>
        </p:txBody>
      </p:sp>
      <p:sp>
        <p:nvSpPr>
          <p:cNvPr id="133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91FFAD6-8867-4928-A30C-5B04AF0A5BA8}" type="slidenum">
              <a:rPr b="0" lang="en-US" sz="1200" spc="-1" strike="noStrike">
                <a:solidFill>
                  <a:srgbClr val="000000"/>
                </a:solidFill>
                <a:latin typeface="+mn-lt"/>
                <a:ea typeface="+mn-ea"/>
              </a:rPr>
              <a:t>273</a:t>
            </a:fld>
            <a:endParaRPr b="0" lang="en-US" sz="1200" spc="-1" strike="noStrike">
              <a:latin typeface="Times New Roman"/>
            </a:endParaRPr>
          </a:p>
        </p:txBody>
      </p:sp>
      <p:sp>
        <p:nvSpPr>
          <p:cNvPr id="1335" name="TextShape 4"/>
          <p:cNvSpPr txBox="1"/>
          <p:nvPr/>
        </p:nvSpPr>
        <p:spPr>
          <a:xfrm>
            <a:off x="0" y="8685360"/>
            <a:ext cx="2971440" cy="458280"/>
          </a:xfrm>
          <a:prstGeom prst="rect">
            <a:avLst/>
          </a:prstGeom>
          <a:noFill/>
          <a:ln>
            <a:noFill/>
          </a:ln>
        </p:spPr>
        <p:txBody>
          <a:bodyPr anchor="b">
            <a:noAutofit/>
          </a:bodyPr>
          <a:p>
            <a:pPr>
              <a:lnSpc>
                <a:spcPct val="100000"/>
              </a:lnSpc>
            </a:pPr>
            <a:r>
              <a:rPr b="0" lang="en-US" sz="1200" spc="-1" strike="noStrike">
                <a:solidFill>
                  <a:srgbClr val="000000"/>
                </a:solidFill>
                <a:latin typeface="+mn-lt"/>
                <a:ea typeface="+mn-ea"/>
              </a:rPr>
              <a:t>Source</a:t>
            </a:r>
            <a:endParaRPr b="0" lang="en-US" sz="1200" spc="-1" strike="noStrike">
              <a:latin typeface="Times New Roman"/>
            </a:endParaRPr>
          </a:p>
        </p:txBody>
      </p:sp>
    </p:spTree>
  </p:cSld>
</p:notes>
</file>

<file path=ppt/notesSlides/notesSlide2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PlaceHolder 1"/>
          <p:cNvSpPr>
            <a:spLocks noGrp="1"/>
          </p:cNvSpPr>
          <p:nvPr>
            <p:ph type="sldImg"/>
          </p:nvPr>
        </p:nvSpPr>
        <p:spPr>
          <a:xfrm>
            <a:off x="685800" y="1143000"/>
            <a:ext cx="5486040" cy="3085920"/>
          </a:xfrm>
          <a:prstGeom prst="rect">
            <a:avLst/>
          </a:prstGeom>
        </p:spPr>
      </p:sp>
      <p:sp>
        <p:nvSpPr>
          <p:cNvPr id="133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Apart from mis-fitting and violated assumptions. </a:t>
            </a:r>
            <a:endParaRPr b="0" lang="en-US" sz="2000" spc="-1" strike="noStrike">
              <a:latin typeface="Arial"/>
            </a:endParaRPr>
          </a:p>
          <a:p>
            <a:pPr marL="216000" indent="-216000">
              <a:lnSpc>
                <a:spcPct val="100000"/>
              </a:lnSpc>
            </a:pPr>
            <a:r>
              <a:rPr b="0" lang="en-US" sz="2000" spc="-1" strike="noStrike">
                <a:latin typeface="Arial"/>
              </a:rPr>
              <a:t>Can you predict survival probability of a 70 year old patient? </a:t>
            </a:r>
            <a:endParaRPr b="0" lang="en-US" sz="2000" spc="-1" strike="noStrike">
              <a:latin typeface="Arial"/>
            </a:endParaRPr>
          </a:p>
          <a:p>
            <a:pPr marL="216000" indent="-216000">
              <a:lnSpc>
                <a:spcPct val="100000"/>
              </a:lnSpc>
            </a:pPr>
            <a:r>
              <a:rPr b="0" lang="en-US" sz="2000" spc="-1" strike="noStrike">
                <a:latin typeface="Arial"/>
              </a:rPr>
              <a:t>Less than 0 probability..  Doesn’t make sense </a:t>
            </a:r>
            <a:endParaRPr b="0" lang="en-US" sz="2000" spc="-1" strike="noStrike">
              <a:latin typeface="Arial"/>
            </a:endParaRPr>
          </a:p>
        </p:txBody>
      </p:sp>
      <p:sp>
        <p:nvSpPr>
          <p:cNvPr id="133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5582A7B-C8E2-4376-9D28-387C1D36F28F}" type="slidenum">
              <a:rPr b="0" lang="en-US" sz="1200" spc="-1" strike="noStrike">
                <a:solidFill>
                  <a:srgbClr val="000000"/>
                </a:solidFill>
                <a:latin typeface="+mn-lt"/>
                <a:ea typeface="+mn-ea"/>
              </a:rPr>
              <a:t>273</a:t>
            </a:fld>
            <a:endParaRPr b="0" lang="en-US" sz="1200" spc="-1" strike="noStrike">
              <a:latin typeface="Times New Roman"/>
            </a:endParaRPr>
          </a:p>
        </p:txBody>
      </p:sp>
      <p:sp>
        <p:nvSpPr>
          <p:cNvPr id="1339" name="TextShape 4"/>
          <p:cNvSpPr txBox="1"/>
          <p:nvPr/>
        </p:nvSpPr>
        <p:spPr>
          <a:xfrm>
            <a:off x="0" y="8685360"/>
            <a:ext cx="2971440" cy="458280"/>
          </a:xfrm>
          <a:prstGeom prst="rect">
            <a:avLst/>
          </a:prstGeom>
          <a:noFill/>
          <a:ln>
            <a:noFill/>
          </a:ln>
        </p:spPr>
        <p:txBody>
          <a:bodyPr anchor="b">
            <a:noAutofit/>
          </a:bodyPr>
          <a:p>
            <a:pPr>
              <a:lnSpc>
                <a:spcPct val="100000"/>
              </a:lnSpc>
            </a:pPr>
            <a:r>
              <a:rPr b="0" lang="en-US" sz="1200" spc="-1" strike="noStrike">
                <a:solidFill>
                  <a:srgbClr val="000000"/>
                </a:solidFill>
                <a:latin typeface="+mn-lt"/>
                <a:ea typeface="+mn-ea"/>
              </a:rPr>
              <a:t>Source</a:t>
            </a:r>
            <a:endParaRPr b="0" lang="en-US" sz="1200" spc="-1" strike="noStrike">
              <a:latin typeface="Times New Roman"/>
            </a:endParaRPr>
          </a:p>
        </p:txBody>
      </p:sp>
    </p:spTree>
  </p:cSld>
</p:notes>
</file>

<file path=ppt/notesSlides/notesSlide2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PlaceHolder 1"/>
          <p:cNvSpPr>
            <a:spLocks noGrp="1"/>
          </p:cNvSpPr>
          <p:nvPr>
            <p:ph type="sldImg"/>
          </p:nvPr>
        </p:nvSpPr>
        <p:spPr>
          <a:xfrm>
            <a:off x="685800" y="1143000"/>
            <a:ext cx="5486040" cy="3085920"/>
          </a:xfrm>
          <a:prstGeom prst="rect">
            <a:avLst/>
          </a:prstGeom>
        </p:spPr>
      </p:sp>
      <p:sp>
        <p:nvSpPr>
          <p:cNvPr id="134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this method should not be used if the data include more than one observation on any individual.</a:t>
            </a:r>
            <a:endParaRPr b="0" lang="en-US" sz="1200" spc="-1" strike="noStrike">
              <a:latin typeface="Arial"/>
            </a:endParaRPr>
          </a:p>
        </p:txBody>
      </p:sp>
      <p:sp>
        <p:nvSpPr>
          <p:cNvPr id="134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3AF0736-01FA-491F-8E6F-8EE68B2145C0}"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PlaceHolder 1"/>
          <p:cNvSpPr>
            <a:spLocks noGrp="1"/>
          </p:cNvSpPr>
          <p:nvPr>
            <p:ph type="sldImg"/>
          </p:nvPr>
        </p:nvSpPr>
        <p:spPr>
          <a:xfrm>
            <a:off x="685800" y="1143000"/>
            <a:ext cx="5486040" cy="3085920"/>
          </a:xfrm>
          <a:prstGeom prst="rect">
            <a:avLst/>
          </a:prstGeom>
        </p:spPr>
      </p:sp>
      <p:sp>
        <p:nvSpPr>
          <p:cNvPr id="134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Misses often by a little bit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Is better than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 model that works perfectly most of the time, but occasionally is really bad</a:t>
            </a:r>
            <a:endParaRPr b="0" lang="en-US" sz="2000" spc="-1" strike="noStrike">
              <a:latin typeface="Arial"/>
            </a:endParaRPr>
          </a:p>
        </p:txBody>
      </p:sp>
      <p:sp>
        <p:nvSpPr>
          <p:cNvPr id="134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FBA6372-0A70-4542-8AF2-C37E2599133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6" name="PlaceHolder 1"/>
          <p:cNvSpPr>
            <a:spLocks noGrp="1"/>
          </p:cNvSpPr>
          <p:nvPr>
            <p:ph type="sldImg"/>
          </p:nvPr>
        </p:nvSpPr>
        <p:spPr>
          <a:xfrm>
            <a:off x="685800" y="1143000"/>
            <a:ext cx="5486040" cy="3085920"/>
          </a:xfrm>
          <a:prstGeom prst="rect">
            <a:avLst/>
          </a:prstGeom>
        </p:spPr>
      </p:sp>
      <p:sp>
        <p:nvSpPr>
          <p:cNvPr id="134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This if we added number of predictors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34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2B17B4D-1DF7-495F-BA00-38B70B73717B}"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PlaceHolder 1"/>
          <p:cNvSpPr>
            <a:spLocks noGrp="1"/>
          </p:cNvSpPr>
          <p:nvPr>
            <p:ph type="sldImg"/>
          </p:nvPr>
        </p:nvSpPr>
        <p:spPr>
          <a:xfrm>
            <a:off x="685800" y="1143000"/>
            <a:ext cx="5486040" cy="3085920"/>
          </a:xfrm>
          <a:prstGeom prst="rect">
            <a:avLst/>
          </a:prstGeom>
        </p:spPr>
      </p:sp>
      <p:sp>
        <p:nvSpPr>
          <p:cNvPr id="108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Linear regression using StatsModels | by Santiago Rodrigues Manica | EvidentEBM | Medium</a:t>
            </a:r>
            <a:endParaRPr b="0" lang="en-US" sz="2000" spc="-1" strike="noStrike">
              <a:latin typeface="Arial"/>
            </a:endParaRPr>
          </a:p>
          <a:p>
            <a:pPr marL="216000" indent="-216000">
              <a:lnSpc>
                <a:spcPct val="100000"/>
              </a:lnSpc>
            </a:pPr>
            <a:r>
              <a:rPr b="0" lang="en-US" sz="2000" spc="-1" strike="noStrike">
                <a:latin typeface="Arial"/>
              </a:rPr>
              <a:t>https://medium.com/evidentebm/linear-regression-using-statsmodels-d0db5fef16bb </a:t>
            </a:r>
            <a:endParaRPr b="0" lang="en-US" sz="2000" spc="-1" strike="noStrike">
              <a:latin typeface="Arial"/>
            </a:endParaRPr>
          </a:p>
        </p:txBody>
      </p:sp>
      <p:sp>
        <p:nvSpPr>
          <p:cNvPr id="108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1206791-AA77-4A39-81E9-B2EC72E2B8D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PlaceHolder 1"/>
          <p:cNvSpPr>
            <a:spLocks noGrp="1"/>
          </p:cNvSpPr>
          <p:nvPr>
            <p:ph type="sldImg"/>
          </p:nvPr>
        </p:nvSpPr>
        <p:spPr>
          <a:xfrm>
            <a:off x="685800" y="1143000"/>
            <a:ext cx="5486040" cy="3085920"/>
          </a:xfrm>
          <a:prstGeom prst="rect">
            <a:avLst/>
          </a:prstGeom>
        </p:spPr>
      </p:sp>
      <p:sp>
        <p:nvSpPr>
          <p:cNvPr id="135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positive values for the residual (on the y-axis) mean the prediction was too low, and negative values mean the prediction was too high; 0 means the guess was exactly correct.</a:t>
            </a:r>
            <a:endParaRPr b="0" lang="en-US" sz="1200" spc="-1" strike="noStrike">
              <a:latin typeface="Arial"/>
            </a:endParaRPr>
          </a:p>
          <a:p>
            <a:pPr marL="216000" indent="-216000">
              <a:lnSpc>
                <a:spcPct val="100000"/>
              </a:lnSpc>
            </a:pPr>
            <a:endParaRPr b="0" lang="en-US" sz="1200" spc="-1" strike="noStrike">
              <a:latin typeface="Arial"/>
            </a:endParaRPr>
          </a:p>
          <a:p>
            <a:pPr marL="228600" indent="-228240">
              <a:lnSpc>
                <a:spcPct val="100000"/>
              </a:lnSpc>
              <a:buClr>
                <a:srgbClr val="000000"/>
              </a:buClr>
              <a:buFont typeface="StarSymbol"/>
              <a:buAutoNum type="arabicParenR"/>
            </a:pPr>
            <a:r>
              <a:rPr b="0" lang="en-US" sz="1200" spc="-1" strike="noStrike">
                <a:solidFill>
                  <a:srgbClr val="000000"/>
                </a:solidFill>
                <a:latin typeface="+mn-lt"/>
                <a:ea typeface="+mn-ea"/>
              </a:rPr>
              <a:t>they’re pretty symmetrically distributed, tending to cluster towards the middle of the plot</a:t>
            </a:r>
            <a:br/>
            <a:r>
              <a:rPr b="0" lang="en-US" sz="1200" spc="-1" strike="noStrike">
                <a:solidFill>
                  <a:srgbClr val="000000"/>
                </a:solidFill>
                <a:latin typeface="+mn-lt"/>
                <a:ea typeface="+mn-ea"/>
              </a:rPr>
              <a:t>(2) they’re clustered around the lower single digits of the y-axis (e.g., 0.5 or 1.5, not 30 or 150)</a:t>
            </a:r>
            <a:br/>
            <a:r>
              <a:rPr b="0" lang="en-US" sz="1200" spc="-1" strike="noStrike">
                <a:solidFill>
                  <a:srgbClr val="000000"/>
                </a:solidFill>
                <a:latin typeface="+mn-lt"/>
                <a:ea typeface="+mn-ea"/>
              </a:rPr>
              <a:t>(3) in general there aren’t clear patterns</a:t>
            </a:r>
            <a:endParaRPr b="0" lang="en-US" sz="1200" spc="-1" strike="noStrike">
              <a:latin typeface="Arial"/>
            </a:endParaRPr>
          </a:p>
          <a:p>
            <a:pPr>
              <a:lnSpc>
                <a:spcPct val="100000"/>
              </a:lnSpc>
            </a:pPr>
            <a:endParaRPr b="0" lang="en-US" sz="1200" spc="-1" strike="noStrike">
              <a:latin typeface="Arial"/>
            </a:endParaRPr>
          </a:p>
          <a:p>
            <a:pPr marL="228600" indent="-228240">
              <a:lnSpc>
                <a:spcPct val="100000"/>
              </a:lnSpc>
              <a:buClr>
                <a:srgbClr val="000000"/>
              </a:buClr>
              <a:buFont typeface="StarSymbol"/>
              <a:buAutoNum type="arabicParenR"/>
            </a:pPr>
            <a:r>
              <a:rPr b="0" lang="en-US" sz="2000" spc="-1" strike="noStrike" u="sng">
                <a:solidFill>
                  <a:srgbClr val="000000"/>
                </a:solidFill>
                <a:uFillTx/>
                <a:latin typeface="+mn-lt"/>
                <a:ea typeface="+mn-ea"/>
                <a:hlinkClick r:id="rId1"/>
              </a:rPr>
              <a:t>http://docs.statwing.com/interpreting-residual-plots-to-improve-your-regression</a:t>
            </a:r>
            <a:r>
              <a:rPr b="0" lang="en-US" sz="2000" spc="-1" strike="noStrike">
                <a:solidFill>
                  <a:srgbClr val="000000"/>
                </a:solidFill>
                <a:latin typeface="+mn-lt"/>
                <a:ea typeface="+mn-ea"/>
              </a:rPr>
              <a:t> </a:t>
            </a:r>
            <a:endParaRPr b="0" lang="en-US" sz="2000" spc="-1" strike="noStrike">
              <a:latin typeface="Arial"/>
            </a:endParaRPr>
          </a:p>
        </p:txBody>
      </p:sp>
      <p:sp>
        <p:nvSpPr>
          <p:cNvPr id="135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A94B6FF-A17A-476A-82DB-0A06C3B4802D}"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PlaceHolder 1"/>
          <p:cNvSpPr>
            <a:spLocks noGrp="1"/>
          </p:cNvSpPr>
          <p:nvPr>
            <p:ph type="sldImg"/>
          </p:nvPr>
        </p:nvSpPr>
        <p:spPr>
          <a:xfrm>
            <a:off x="685800" y="1143000"/>
            <a:ext cx="5486040" cy="3085920"/>
          </a:xfrm>
          <a:prstGeom prst="rect">
            <a:avLst/>
          </a:prstGeom>
        </p:spPr>
      </p:sp>
      <p:sp>
        <p:nvSpPr>
          <p:cNvPr id="135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These plots aren’t evenly distributed vertically, or they have an outlier, or they have a clear shape to them.</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If you can detect a clear pattern or trend in your residuals, then your model has room for improvement.</a:t>
            </a:r>
            <a:endParaRPr b="0" lang="en-US" sz="1200" spc="-1" strike="noStrike">
              <a:latin typeface="Arial"/>
            </a:endParaRPr>
          </a:p>
          <a:p>
            <a:pPr marL="216000" indent="-216000">
              <a:lnSpc>
                <a:spcPct val="100000"/>
              </a:lnSpc>
            </a:pPr>
            <a:endParaRPr b="0" lang="en-US" sz="1200" spc="-1" strike="noStrike">
              <a:latin typeface="Arial"/>
            </a:endParaRPr>
          </a:p>
        </p:txBody>
      </p:sp>
      <p:sp>
        <p:nvSpPr>
          <p:cNvPr id="135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B4EB495-3338-4CBA-A735-DA3741127691}"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PlaceHolder 1"/>
          <p:cNvSpPr>
            <a:spLocks noGrp="1"/>
          </p:cNvSpPr>
          <p:nvPr>
            <p:ph type="sldImg"/>
          </p:nvPr>
        </p:nvSpPr>
        <p:spPr>
          <a:xfrm>
            <a:off x="685800" y="1143000"/>
            <a:ext cx="5486040" cy="3085920"/>
          </a:xfrm>
          <a:prstGeom prst="rect">
            <a:avLst/>
          </a:prstGeom>
        </p:spPr>
      </p:sp>
      <p:sp>
        <p:nvSpPr>
          <p:cNvPr id="135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35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46F6626-DF61-4E4F-BA58-64777B3A7F40}"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PlaceHolder 1"/>
          <p:cNvSpPr>
            <a:spLocks noGrp="1"/>
          </p:cNvSpPr>
          <p:nvPr>
            <p:ph type="sldImg"/>
          </p:nvPr>
        </p:nvSpPr>
        <p:spPr>
          <a:xfrm>
            <a:off x="685800" y="1143000"/>
            <a:ext cx="5486040" cy="3085920"/>
          </a:xfrm>
          <a:prstGeom prst="rect">
            <a:avLst/>
          </a:prstGeom>
        </p:spPr>
      </p:sp>
      <p:sp>
        <p:nvSpPr>
          <p:cNvPr id="135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Problems : why can’t we use linear regression for death from heart disease</a:t>
            </a:r>
            <a:endParaRPr b="0" lang="en-US" sz="2000" spc="-1" strike="noStrike">
              <a:latin typeface="Arial"/>
            </a:endParaRPr>
          </a:p>
          <a:p>
            <a:pPr marL="216000" indent="-216000">
              <a:lnSpc>
                <a:spcPct val="100000"/>
              </a:lnSpc>
            </a:pPr>
            <a:r>
              <a:rPr b="0" lang="en-US" sz="2000" spc="-1" strike="noStrike">
                <a:latin typeface="Arial"/>
              </a:rPr>
              <a:t>1- All points are dead or alive ..  Solution : change to 0 and 1</a:t>
            </a:r>
            <a:endParaRPr b="0" lang="en-US" sz="2000" spc="-1" strike="noStrike">
              <a:latin typeface="Arial"/>
            </a:endParaRPr>
          </a:p>
          <a:p>
            <a:pPr marL="216000" indent="-216000">
              <a:lnSpc>
                <a:spcPct val="100000"/>
              </a:lnSpc>
            </a:pPr>
            <a:r>
              <a:rPr b="0" lang="en-US" sz="2000" spc="-1" strike="noStrike">
                <a:latin typeface="Arial"/>
              </a:rPr>
              <a:t>2- All points on either 1 or 0 lines .. Solution: use jitter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36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3ED7872-50CE-4185-A8AA-85870FD7FD44}" type="slidenum">
              <a:rPr b="0" lang="en-US" sz="1200" spc="-1" strike="noStrike">
                <a:solidFill>
                  <a:srgbClr val="000000"/>
                </a:solidFill>
                <a:latin typeface="+mn-lt"/>
                <a:ea typeface="+mn-ea"/>
              </a:rPr>
              <a:t>273</a:t>
            </a:fld>
            <a:endParaRPr b="0" lang="en-US" sz="1200" spc="-1" strike="noStrike">
              <a:latin typeface="Times New Roman"/>
            </a:endParaRPr>
          </a:p>
        </p:txBody>
      </p:sp>
      <p:sp>
        <p:nvSpPr>
          <p:cNvPr id="1361" name="TextShape 4"/>
          <p:cNvSpPr txBox="1"/>
          <p:nvPr/>
        </p:nvSpPr>
        <p:spPr>
          <a:xfrm>
            <a:off x="0" y="8685360"/>
            <a:ext cx="2971440" cy="458280"/>
          </a:xfrm>
          <a:prstGeom prst="rect">
            <a:avLst/>
          </a:prstGeom>
          <a:noFill/>
          <a:ln>
            <a:noFill/>
          </a:ln>
        </p:spPr>
        <p:txBody>
          <a:bodyPr anchor="b">
            <a:noAutofit/>
          </a:bodyPr>
          <a:p>
            <a:pPr>
              <a:lnSpc>
                <a:spcPct val="100000"/>
              </a:lnSpc>
            </a:pPr>
            <a:r>
              <a:rPr b="0" lang="en-US" sz="1200" spc="-1" strike="noStrike">
                <a:solidFill>
                  <a:srgbClr val="000000"/>
                </a:solidFill>
                <a:latin typeface="+mn-lt"/>
                <a:ea typeface="+mn-ea"/>
              </a:rPr>
              <a:t>Source</a:t>
            </a:r>
            <a:endParaRPr b="0" lang="en-US" sz="1200" spc="-1" strike="noStrike">
              <a:latin typeface="Times New Roman"/>
            </a:endParaRPr>
          </a:p>
        </p:txBody>
      </p:sp>
    </p:spTree>
  </p:cSld>
</p:notes>
</file>

<file path=ppt/notesSlides/notesSlide2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2" name="PlaceHolder 1"/>
          <p:cNvSpPr>
            <a:spLocks noGrp="1"/>
          </p:cNvSpPr>
          <p:nvPr>
            <p:ph type="sldImg"/>
          </p:nvPr>
        </p:nvSpPr>
        <p:spPr>
          <a:xfrm>
            <a:off x="685800" y="1143000"/>
            <a:ext cx="5486040" cy="3085920"/>
          </a:xfrm>
          <a:prstGeom prst="rect">
            <a:avLst/>
          </a:prstGeom>
        </p:spPr>
      </p:sp>
      <p:sp>
        <p:nvSpPr>
          <p:cNvPr id="136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Apart from mis-fitting and violated assumptions. </a:t>
            </a:r>
            <a:endParaRPr b="0" lang="en-US" sz="2000" spc="-1" strike="noStrike">
              <a:latin typeface="Arial"/>
            </a:endParaRPr>
          </a:p>
          <a:p>
            <a:pPr marL="216000" indent="-216000">
              <a:lnSpc>
                <a:spcPct val="100000"/>
              </a:lnSpc>
            </a:pPr>
            <a:r>
              <a:rPr b="0" lang="en-US" sz="2000" spc="-1" strike="noStrike">
                <a:latin typeface="Arial"/>
              </a:rPr>
              <a:t>Can you predict survival probability of a 70 year old patient? </a:t>
            </a:r>
            <a:endParaRPr b="0" lang="en-US" sz="2000" spc="-1" strike="noStrike">
              <a:latin typeface="Arial"/>
            </a:endParaRPr>
          </a:p>
          <a:p>
            <a:pPr marL="216000" indent="-216000">
              <a:lnSpc>
                <a:spcPct val="100000"/>
              </a:lnSpc>
            </a:pPr>
            <a:r>
              <a:rPr b="0" lang="en-US" sz="2000" spc="-1" strike="noStrike">
                <a:latin typeface="Arial"/>
              </a:rPr>
              <a:t>Less than 0 probability..  Doesn’t make sense </a:t>
            </a:r>
            <a:endParaRPr b="0" lang="en-US" sz="2000" spc="-1" strike="noStrike">
              <a:latin typeface="Arial"/>
            </a:endParaRPr>
          </a:p>
        </p:txBody>
      </p:sp>
      <p:sp>
        <p:nvSpPr>
          <p:cNvPr id="136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7C7E2A7-96FF-4AD1-8F61-1904E001E8F3}" type="slidenum">
              <a:rPr b="0" lang="en-US" sz="1200" spc="-1" strike="noStrike">
                <a:solidFill>
                  <a:srgbClr val="000000"/>
                </a:solidFill>
                <a:latin typeface="+mn-lt"/>
                <a:ea typeface="+mn-ea"/>
              </a:rPr>
              <a:t>273</a:t>
            </a:fld>
            <a:endParaRPr b="0" lang="en-US" sz="1200" spc="-1" strike="noStrike">
              <a:latin typeface="Times New Roman"/>
            </a:endParaRPr>
          </a:p>
        </p:txBody>
      </p:sp>
      <p:sp>
        <p:nvSpPr>
          <p:cNvPr id="1365" name="TextShape 4"/>
          <p:cNvSpPr txBox="1"/>
          <p:nvPr/>
        </p:nvSpPr>
        <p:spPr>
          <a:xfrm>
            <a:off x="0" y="8685360"/>
            <a:ext cx="2971440" cy="458280"/>
          </a:xfrm>
          <a:prstGeom prst="rect">
            <a:avLst/>
          </a:prstGeom>
          <a:noFill/>
          <a:ln>
            <a:noFill/>
          </a:ln>
        </p:spPr>
        <p:txBody>
          <a:bodyPr anchor="b">
            <a:noAutofit/>
          </a:bodyPr>
          <a:p>
            <a:pPr>
              <a:lnSpc>
                <a:spcPct val="100000"/>
              </a:lnSpc>
            </a:pPr>
            <a:r>
              <a:rPr b="0" lang="en-US" sz="1200" spc="-1" strike="noStrike">
                <a:solidFill>
                  <a:srgbClr val="000000"/>
                </a:solidFill>
                <a:latin typeface="+mn-lt"/>
                <a:ea typeface="+mn-ea"/>
              </a:rPr>
              <a:t>Source</a:t>
            </a:r>
            <a:endParaRPr b="0" lang="en-US" sz="1200" spc="-1" strike="noStrike">
              <a:latin typeface="Times New Roman"/>
            </a:endParaRPr>
          </a:p>
        </p:txBody>
      </p:sp>
    </p:spTree>
  </p:cSld>
</p:notes>
</file>

<file path=ppt/notesSlides/notesSlide2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6" name="PlaceHolder 1"/>
          <p:cNvSpPr>
            <a:spLocks noGrp="1"/>
          </p:cNvSpPr>
          <p:nvPr>
            <p:ph type="sldImg"/>
          </p:nvPr>
        </p:nvSpPr>
        <p:spPr>
          <a:xfrm>
            <a:off x="685800" y="1143000"/>
            <a:ext cx="5486040" cy="3085920"/>
          </a:xfrm>
          <a:prstGeom prst="rect">
            <a:avLst/>
          </a:prstGeom>
        </p:spPr>
      </p:sp>
      <p:sp>
        <p:nvSpPr>
          <p:cNvPr id="136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Variance Inflation Factor (VIF) Explained - Python</a:t>
            </a:r>
            <a:endParaRPr b="0" lang="en-US" sz="2000" spc="-1" strike="noStrike">
              <a:latin typeface="Arial"/>
            </a:endParaRPr>
          </a:p>
          <a:p>
            <a:pPr marL="216000" indent="-216000">
              <a:lnSpc>
                <a:spcPct val="100000"/>
              </a:lnSpc>
            </a:pPr>
            <a:r>
              <a:rPr b="0" lang="en-US" sz="2000" spc="-1" strike="noStrike">
                <a:latin typeface="Arial"/>
              </a:rPr>
              <a:t>https://etav.github.io/python/vif_factor_python.html</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When VIFs are greater than 10, this suggests that multicollinearity is certainly a problem in your model.</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Some experts even suggest that VIFs of greater than 5 can be problematic.</a:t>
            </a:r>
            <a:endParaRPr b="0" lang="en-US" sz="1200" spc="-1" strike="noStrike">
              <a:latin typeface="Arial"/>
            </a:endParaRPr>
          </a:p>
        </p:txBody>
      </p:sp>
      <p:sp>
        <p:nvSpPr>
          <p:cNvPr id="136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B44D840-995A-4A24-91B7-97232B644D54}"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PlaceHolder 1"/>
          <p:cNvSpPr>
            <a:spLocks noGrp="1"/>
          </p:cNvSpPr>
          <p:nvPr>
            <p:ph type="sldImg"/>
          </p:nvPr>
        </p:nvSpPr>
        <p:spPr>
          <a:xfrm>
            <a:off x="685800" y="1143000"/>
            <a:ext cx="5486040" cy="3085920"/>
          </a:xfrm>
          <a:prstGeom prst="rect">
            <a:avLst/>
          </a:prstGeom>
        </p:spPr>
      </p:sp>
      <p:sp>
        <p:nvSpPr>
          <p:cNvPr id="108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8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7736BF9-5F09-4990-880B-9B01FCA83F24}"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
          <p:cNvSpPr>
            <a:spLocks noGrp="1"/>
          </p:cNvSpPr>
          <p:nvPr>
            <p:ph type="sldImg"/>
          </p:nvPr>
        </p:nvSpPr>
        <p:spPr>
          <a:xfrm>
            <a:off x="685800" y="1143000"/>
            <a:ext cx="5486040" cy="3085920"/>
          </a:xfrm>
          <a:prstGeom prst="rect">
            <a:avLst/>
          </a:prstGeom>
        </p:spPr>
      </p:sp>
      <p:sp>
        <p:nvSpPr>
          <p:cNvPr id="137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In VIF, it is nice to look at R2 before and after </a:t>
            </a:r>
            <a:endParaRPr b="0" lang="en-US" sz="2000" spc="-1" strike="noStrike">
              <a:latin typeface="Arial"/>
            </a:endParaRPr>
          </a:p>
        </p:txBody>
      </p:sp>
      <p:sp>
        <p:nvSpPr>
          <p:cNvPr id="137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1A7DFB3-1E17-4C4A-BB27-67646F9FC94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PlaceHolder 1"/>
          <p:cNvSpPr>
            <a:spLocks noGrp="1"/>
          </p:cNvSpPr>
          <p:nvPr>
            <p:ph type="sldImg"/>
          </p:nvPr>
        </p:nvSpPr>
        <p:spPr>
          <a:xfrm>
            <a:off x="685800" y="1143000"/>
            <a:ext cx="5486040" cy="3085920"/>
          </a:xfrm>
          <a:prstGeom prst="rect">
            <a:avLst/>
          </a:prstGeom>
        </p:spPr>
      </p:sp>
      <p:sp>
        <p:nvSpPr>
          <p:cNvPr id="137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37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5AC38F9-FE2E-4564-AC4E-850D5BB6BE4B}"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PlaceHolder 1"/>
          <p:cNvSpPr>
            <a:spLocks noGrp="1"/>
          </p:cNvSpPr>
          <p:nvPr>
            <p:ph type="sldImg"/>
          </p:nvPr>
        </p:nvSpPr>
        <p:spPr>
          <a:xfrm>
            <a:off x="685800" y="1143000"/>
            <a:ext cx="5486040" cy="3085920"/>
          </a:xfrm>
          <a:prstGeom prst="rect">
            <a:avLst/>
          </a:prstGeom>
        </p:spPr>
      </p:sp>
      <p:sp>
        <p:nvSpPr>
          <p:cNvPr id="137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 can give more examples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Here he says that if slope differs, we need an interaction term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Notice here that: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way that </a:t>
            </a:r>
            <a:r>
              <a:rPr b="1" lang="en-US" sz="1200" spc="-1" strike="noStrike">
                <a:solidFill>
                  <a:srgbClr val="000000"/>
                </a:solidFill>
                <a:latin typeface="+mn-lt"/>
                <a:ea typeface="+mn-ea"/>
              </a:rPr>
              <a:t>area</a:t>
            </a:r>
            <a:r>
              <a:rPr b="0" lang="en-US" sz="1200" spc="-1" strike="noStrike">
                <a:solidFill>
                  <a:srgbClr val="000000"/>
                </a:solidFill>
                <a:latin typeface="+mn-lt"/>
                <a:ea typeface="+mn-ea"/>
              </a:rPr>
              <a:t> is related to </a:t>
            </a:r>
            <a:r>
              <a:rPr b="1" lang="en-US" sz="1200" spc="-1" strike="noStrike">
                <a:solidFill>
                  <a:srgbClr val="000000"/>
                </a:solidFill>
                <a:latin typeface="+mn-lt"/>
                <a:ea typeface="+mn-ea"/>
              </a:rPr>
              <a:t>price</a:t>
            </a:r>
            <a:r>
              <a:rPr b="0" lang="en-US" sz="1200" spc="-1" strike="noStrike">
                <a:solidFill>
                  <a:srgbClr val="000000"/>
                </a:solidFill>
                <a:latin typeface="+mn-lt"/>
                <a:ea typeface="+mn-ea"/>
              </a:rPr>
              <a:t> is the same regardless of </a:t>
            </a:r>
            <a:r>
              <a:rPr b="1" lang="en-US" sz="1200" spc="-1" strike="noStrike">
                <a:solidFill>
                  <a:srgbClr val="000000"/>
                </a:solidFill>
                <a:latin typeface="+mn-lt"/>
                <a:ea typeface="+mn-ea"/>
              </a:rPr>
              <a:t>neighborhood</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AND</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difference in </a:t>
            </a:r>
            <a:r>
              <a:rPr b="1" lang="en-US" sz="1200" spc="-1" strike="noStrike">
                <a:solidFill>
                  <a:srgbClr val="000000"/>
                </a:solidFill>
                <a:latin typeface="+mn-lt"/>
                <a:ea typeface="+mn-ea"/>
              </a:rPr>
              <a:t>price</a:t>
            </a:r>
            <a:r>
              <a:rPr b="0" lang="en-US" sz="1200" spc="-1" strike="noStrike">
                <a:solidFill>
                  <a:srgbClr val="000000"/>
                </a:solidFill>
                <a:latin typeface="+mn-lt"/>
                <a:ea typeface="+mn-ea"/>
              </a:rPr>
              <a:t> for the different </a:t>
            </a:r>
            <a:r>
              <a:rPr b="1" lang="en-US" sz="1200" spc="-1" strike="noStrike">
                <a:solidFill>
                  <a:srgbClr val="000000"/>
                </a:solidFill>
                <a:latin typeface="+mn-lt"/>
                <a:ea typeface="+mn-ea"/>
              </a:rPr>
              <a:t>neighborhoods</a:t>
            </a:r>
            <a:r>
              <a:rPr b="0" lang="en-US" sz="1200" spc="-1" strike="noStrike">
                <a:solidFill>
                  <a:srgbClr val="000000"/>
                </a:solidFill>
                <a:latin typeface="+mn-lt"/>
                <a:ea typeface="+mn-ea"/>
              </a:rPr>
              <a:t> is the same regardless of the </a:t>
            </a:r>
            <a:r>
              <a:rPr b="1" lang="en-US" sz="1200" spc="-1" strike="noStrike">
                <a:solidFill>
                  <a:srgbClr val="000000"/>
                </a:solidFill>
                <a:latin typeface="+mn-lt"/>
                <a:ea typeface="+mn-ea"/>
              </a:rPr>
              <a:t>area</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These lines might even cross or grow apart quickly. Either of these would suggest an interaction is present between </a:t>
            </a:r>
            <a:r>
              <a:rPr b="1" lang="en-US" sz="1200" spc="-1" strike="noStrike">
                <a:solidFill>
                  <a:srgbClr val="000000"/>
                </a:solidFill>
                <a:latin typeface="+mn-lt"/>
                <a:ea typeface="+mn-ea"/>
              </a:rPr>
              <a:t>area</a:t>
            </a:r>
            <a:r>
              <a:rPr b="0" lang="en-US" sz="1200" spc="-1" strike="noStrike">
                <a:solidFill>
                  <a:srgbClr val="000000"/>
                </a:solidFill>
                <a:latin typeface="+mn-lt"/>
                <a:ea typeface="+mn-ea"/>
              </a:rPr>
              <a:t> and </a:t>
            </a:r>
            <a:r>
              <a:rPr b="1" lang="en-US" sz="1200" spc="-1" strike="noStrike">
                <a:solidFill>
                  <a:srgbClr val="000000"/>
                </a:solidFill>
                <a:latin typeface="+mn-lt"/>
                <a:ea typeface="+mn-ea"/>
              </a:rPr>
              <a:t>neighborhood</a:t>
            </a:r>
            <a:r>
              <a:rPr b="0" lang="en-US" sz="1200" spc="-1" strike="noStrike">
                <a:solidFill>
                  <a:srgbClr val="000000"/>
                </a:solidFill>
                <a:latin typeface="+mn-lt"/>
                <a:ea typeface="+mn-ea"/>
              </a:rPr>
              <a:t> in the way they related to the </a:t>
            </a:r>
            <a:r>
              <a:rPr b="1" lang="en-US" sz="1200" spc="-1" strike="noStrike">
                <a:solidFill>
                  <a:srgbClr val="000000"/>
                </a:solidFill>
                <a:latin typeface="+mn-lt"/>
                <a:ea typeface="+mn-ea"/>
              </a:rPr>
              <a:t>price</a:t>
            </a:r>
            <a:r>
              <a:rPr b="0" lang="en-US" sz="1200" spc="-1" strike="noStrike">
                <a:solidFill>
                  <a:srgbClr val="000000"/>
                </a:solidFill>
                <a:latin typeface="+mn-lt"/>
                <a:ea typeface="+mn-ea"/>
              </a:rPr>
              <a:t>.</a:t>
            </a:r>
            <a:endParaRPr b="0" lang="en-US" sz="1200" spc="-1" strike="noStrike">
              <a:latin typeface="Arial"/>
            </a:endParaRPr>
          </a:p>
        </p:txBody>
      </p:sp>
      <p:sp>
        <p:nvSpPr>
          <p:cNvPr id="137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443172F-FD01-4D0A-8F99-CD67B8D4BA5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PlaceHolder 1"/>
          <p:cNvSpPr>
            <a:spLocks noGrp="1"/>
          </p:cNvSpPr>
          <p:nvPr>
            <p:ph type="sldImg"/>
          </p:nvPr>
        </p:nvSpPr>
        <p:spPr>
          <a:xfrm>
            <a:off x="685800" y="1143000"/>
            <a:ext cx="5486040" cy="3085920"/>
          </a:xfrm>
          <a:prstGeom prst="rect">
            <a:avLst/>
          </a:prstGeom>
        </p:spPr>
      </p:sp>
      <p:sp>
        <p:nvSpPr>
          <p:cNvPr id="137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That's right! With the higher order term, the coefficients associated with area and area squared are not easily interpretable. However, coefficients that are not associated with the higher order terms are still interpretable in the way you did earlier.</a:t>
            </a:r>
            <a:endParaRPr b="0" lang="en-US" sz="1200" spc="-1" strike="noStrike">
              <a:latin typeface="Arial"/>
            </a:endParaRPr>
          </a:p>
        </p:txBody>
      </p:sp>
      <p:sp>
        <p:nvSpPr>
          <p:cNvPr id="138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B1E8589-ACCD-464C-A4F6-0E617C5CAAC6}"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sldImg"/>
          </p:nvPr>
        </p:nvSpPr>
        <p:spPr>
          <a:xfrm>
            <a:off x="685800" y="1143000"/>
            <a:ext cx="5486040" cy="3085920"/>
          </a:xfrm>
          <a:prstGeom prst="rect">
            <a:avLst/>
          </a:prstGeom>
        </p:spPr>
      </p:sp>
      <p:sp>
        <p:nvSpPr>
          <p:cNvPr id="138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Why is that?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Simply u can’t have an area of 0 </a:t>
            </a:r>
            <a:endParaRPr b="0" lang="en-US" sz="2000" spc="-1" strike="noStrike">
              <a:latin typeface="Arial"/>
            </a:endParaRPr>
          </a:p>
        </p:txBody>
      </p:sp>
      <p:sp>
        <p:nvSpPr>
          <p:cNvPr id="138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DDBAD16-3545-4A85-9EFC-411D4219B20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PlaceHolder 1"/>
          <p:cNvSpPr>
            <a:spLocks noGrp="1"/>
          </p:cNvSpPr>
          <p:nvPr>
            <p:ph type="sldImg"/>
          </p:nvPr>
        </p:nvSpPr>
        <p:spPr>
          <a:xfrm>
            <a:off x="685800" y="1143000"/>
            <a:ext cx="5486040" cy="3085920"/>
          </a:xfrm>
          <a:prstGeom prst="rect">
            <a:avLst/>
          </a:prstGeom>
        </p:spPr>
      </p:sp>
      <p:sp>
        <p:nvSpPr>
          <p:cNvPr id="138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What if I had more categories?&gt;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Multinomial </a:t>
            </a:r>
            <a:endParaRPr b="0" lang="en-US" sz="2000" spc="-1" strike="noStrike">
              <a:latin typeface="Arial"/>
            </a:endParaRPr>
          </a:p>
          <a:p>
            <a:pPr marL="216000" indent="-216000">
              <a:lnSpc>
                <a:spcPct val="100000"/>
              </a:lnSpc>
            </a:pPr>
            <a:r>
              <a:rPr b="0" lang="en-US" sz="2000" spc="-1" strike="noStrike">
                <a:latin typeface="Arial"/>
              </a:rPr>
              <a:t>Ordinal </a:t>
            </a:r>
            <a:endParaRPr b="0" lang="en-US" sz="2000" spc="-1" strike="noStrike">
              <a:latin typeface="Arial"/>
            </a:endParaRPr>
          </a:p>
        </p:txBody>
      </p:sp>
      <p:sp>
        <p:nvSpPr>
          <p:cNvPr id="138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0130DD8-FF40-41BE-B540-8FFEDC46E55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sldImg"/>
          </p:nvPr>
        </p:nvSpPr>
        <p:spPr>
          <a:xfrm>
            <a:off x="685800" y="1143000"/>
            <a:ext cx="5486040" cy="3085920"/>
          </a:xfrm>
          <a:prstGeom prst="rect">
            <a:avLst/>
          </a:prstGeom>
        </p:spPr>
      </p:sp>
      <p:sp>
        <p:nvSpPr>
          <p:cNvPr id="138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Sigmoid squashes the value to be between 0 and</a:t>
            </a:r>
            <a:endParaRPr b="0" lang="en-US" sz="2000" spc="-1" strike="noStrike">
              <a:latin typeface="Arial"/>
            </a:endParaRPr>
          </a:p>
        </p:txBody>
      </p:sp>
      <p:sp>
        <p:nvSpPr>
          <p:cNvPr id="138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571EF3C-90E1-4A22-BAE7-CEB92F02A622}"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0" name="PlaceHolder 1"/>
          <p:cNvSpPr>
            <a:spLocks noGrp="1"/>
          </p:cNvSpPr>
          <p:nvPr>
            <p:ph type="sldImg"/>
          </p:nvPr>
        </p:nvSpPr>
        <p:spPr>
          <a:xfrm>
            <a:off x="685800" y="1143000"/>
            <a:ext cx="5486040" cy="3085920"/>
          </a:xfrm>
          <a:prstGeom prst="rect">
            <a:avLst/>
          </a:prstGeom>
        </p:spPr>
      </p:sp>
      <p:sp>
        <p:nvSpPr>
          <p:cNvPr id="139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Our toy data set above only has 3 categories, but what if it had 300? </a:t>
            </a:r>
            <a:r>
              <a:rPr b="0" lang="en-US" sz="2000" spc="-1" strike="noStrike">
                <a:solidFill>
                  <a:srgbClr val="000000"/>
                </a:solidFill>
                <a:latin typeface="+mn-lt"/>
                <a:ea typeface="+mn-ea"/>
              </a:rPr>
              <a:t>Feature-Engine</a:t>
            </a:r>
            <a:r>
              <a:rPr b="0" lang="en-US" sz="1200" spc="-1" strike="noStrike">
                <a:solidFill>
                  <a:srgbClr val="000000"/>
                </a:solidFill>
                <a:latin typeface="+mn-lt"/>
                <a:ea typeface="+mn-ea"/>
              </a:rPr>
              <a:t> provides an option in the constructor, </a:t>
            </a:r>
            <a:r>
              <a:rPr b="0" lang="en-US" sz="2000" spc="-1" strike="noStrike">
                <a:solidFill>
                  <a:srgbClr val="000000"/>
                </a:solidFill>
                <a:latin typeface="+mn-lt"/>
                <a:ea typeface="+mn-ea"/>
              </a:rPr>
              <a:t>top_categories</a:t>
            </a:r>
            <a:r>
              <a:rPr b="0" lang="en-US" sz="1200" spc="-1" strike="noStrike">
                <a:solidFill>
                  <a:srgbClr val="000000"/>
                </a:solidFill>
                <a:latin typeface="+mn-lt"/>
                <a:ea typeface="+mn-ea"/>
              </a:rPr>
              <a:t>, which has the effect of collapsing the into a more manageable number. For example, you could set the top_categories to 10 and that would get you the 10 most frequently occurring category columns and all others would be collapsed into an “other” column. That’s a nice feature! Well done!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When Categorical Data Goes Wrong – The Dataist</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https://thedataist.com/when-categorical-data-goes-wrong/</a:t>
            </a:r>
            <a:endParaRPr b="0" lang="en-US" sz="2000" spc="-1" strike="noStrike">
              <a:latin typeface="Arial"/>
            </a:endParaRPr>
          </a:p>
        </p:txBody>
      </p:sp>
      <p:sp>
        <p:nvSpPr>
          <p:cNvPr id="139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933AB48-D236-4DF5-8DD0-0DCB120A90E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PlaceHolder 1"/>
          <p:cNvSpPr>
            <a:spLocks noGrp="1"/>
          </p:cNvSpPr>
          <p:nvPr>
            <p:ph type="sldImg"/>
          </p:nvPr>
        </p:nvSpPr>
        <p:spPr>
          <a:xfrm>
            <a:off x="685800" y="1143000"/>
            <a:ext cx="5486040" cy="3085920"/>
          </a:xfrm>
          <a:prstGeom prst="rect">
            <a:avLst/>
          </a:prstGeom>
        </p:spPr>
      </p:sp>
      <p:sp>
        <p:nvSpPr>
          <p:cNvPr id="139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Fitting models using R-style formulas — statsmodels</a:t>
            </a:r>
            <a:endParaRPr b="0" lang="en-US" sz="2000" spc="-1" strike="noStrike">
              <a:latin typeface="Arial"/>
            </a:endParaRPr>
          </a:p>
          <a:p>
            <a:pPr marL="216000" indent="-216000">
              <a:lnSpc>
                <a:spcPct val="100000"/>
              </a:lnSpc>
            </a:pPr>
            <a:r>
              <a:rPr b="0" lang="en-US" sz="2000" spc="-1" strike="noStrike">
                <a:latin typeface="Arial"/>
              </a:rPr>
              <a:t>https://www.statsmodels.org/dev/example_formulas.html </a:t>
            </a:r>
            <a:endParaRPr b="0" lang="en-US" sz="2000" spc="-1" strike="noStrike">
              <a:latin typeface="Arial"/>
            </a:endParaRPr>
          </a:p>
        </p:txBody>
      </p:sp>
      <p:sp>
        <p:nvSpPr>
          <p:cNvPr id="139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18C0307-0D58-46A5-BFBD-1BC4C8210DD2}"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6" name="PlaceHolder 1"/>
          <p:cNvSpPr>
            <a:spLocks noGrp="1"/>
          </p:cNvSpPr>
          <p:nvPr>
            <p:ph type="sldImg"/>
          </p:nvPr>
        </p:nvSpPr>
        <p:spPr>
          <a:xfrm>
            <a:off x="685800" y="1143000"/>
            <a:ext cx="5486040" cy="3085920"/>
          </a:xfrm>
          <a:prstGeom prst="rect">
            <a:avLst/>
          </a:prstGeom>
        </p:spPr>
      </p:sp>
      <p:sp>
        <p:nvSpPr>
          <p:cNvPr id="139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Any simpler interpretation ? </a:t>
            </a:r>
            <a:endParaRPr b="0" lang="en-US" sz="2000" spc="-1" strike="noStrike">
              <a:latin typeface="Arial"/>
            </a:endParaRPr>
          </a:p>
        </p:txBody>
      </p:sp>
      <p:sp>
        <p:nvSpPr>
          <p:cNvPr id="139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BD03DDE-CBA8-4CD5-BE2C-920084C7BA2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PlaceHolder 1"/>
          <p:cNvSpPr>
            <a:spLocks noGrp="1"/>
          </p:cNvSpPr>
          <p:nvPr>
            <p:ph type="sldImg"/>
          </p:nvPr>
        </p:nvSpPr>
        <p:spPr>
          <a:xfrm>
            <a:off x="685800" y="1143000"/>
            <a:ext cx="5486040" cy="3085920"/>
          </a:xfrm>
          <a:prstGeom prst="rect">
            <a:avLst/>
          </a:prstGeom>
        </p:spPr>
      </p:sp>
      <p:sp>
        <p:nvSpPr>
          <p:cNvPr id="140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That's right. You can look at the p-values to compare to neighborhood A. In order to compare neighborhood B to neighborhood C, you can compare the confidence intervals. Since the confidence intervals for B and C do not overlap, we have have evidence they differ as well. This one was tricky!</a:t>
            </a:r>
            <a:endParaRPr b="0" lang="en-US" sz="1200" spc="-1" strike="noStrike">
              <a:latin typeface="Arial"/>
            </a:endParaRPr>
          </a:p>
        </p:txBody>
      </p:sp>
      <p:sp>
        <p:nvSpPr>
          <p:cNvPr id="140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7E9C3A6-1F34-4AD4-BA31-D0FB039E979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PlaceHolder 1"/>
          <p:cNvSpPr>
            <a:spLocks noGrp="1"/>
          </p:cNvSpPr>
          <p:nvPr>
            <p:ph type="sldImg"/>
          </p:nvPr>
        </p:nvSpPr>
        <p:spPr>
          <a:xfrm>
            <a:off x="685800" y="1143000"/>
            <a:ext cx="5486040" cy="3085920"/>
          </a:xfrm>
          <a:prstGeom prst="rect">
            <a:avLst/>
          </a:prstGeom>
        </p:spPr>
      </p:sp>
      <p:sp>
        <p:nvSpPr>
          <p:cNvPr id="140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What is this in plain Arabic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don’t understand the odds in Egypt </a:t>
            </a:r>
            <a:endParaRPr b="0" lang="en-US" sz="2000" spc="-1" strike="noStrike">
              <a:latin typeface="Arial"/>
            </a:endParaRPr>
          </a:p>
        </p:txBody>
      </p:sp>
      <p:sp>
        <p:nvSpPr>
          <p:cNvPr id="14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3736C58-1AE5-4C3D-AE6D-9395801E744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PlaceHolder 1"/>
          <p:cNvSpPr>
            <a:spLocks noGrp="1"/>
          </p:cNvSpPr>
          <p:nvPr>
            <p:ph type="sldImg"/>
          </p:nvPr>
        </p:nvSpPr>
        <p:spPr>
          <a:xfrm>
            <a:off x="685800" y="1143000"/>
            <a:ext cx="5486040" cy="3085920"/>
          </a:xfrm>
          <a:prstGeom prst="rect">
            <a:avLst/>
          </a:prstGeom>
        </p:spPr>
      </p:sp>
      <p:sp>
        <p:nvSpPr>
          <p:cNvPr id="140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40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54CCE43-BFF1-4BCF-99B7-4BACDEF5E7E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PlaceHolder 1"/>
          <p:cNvSpPr>
            <a:spLocks noGrp="1"/>
          </p:cNvSpPr>
          <p:nvPr>
            <p:ph type="sldImg"/>
          </p:nvPr>
        </p:nvSpPr>
        <p:spPr>
          <a:xfrm>
            <a:off x="685800" y="1143000"/>
            <a:ext cx="5486040" cy="3085920"/>
          </a:xfrm>
          <a:prstGeom prst="rect">
            <a:avLst/>
          </a:prstGeom>
        </p:spPr>
      </p:sp>
      <p:sp>
        <p:nvSpPr>
          <p:cNvPr id="140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1" lang="en-US" sz="1200" spc="-1" strike="noStrike">
                <a:solidFill>
                  <a:srgbClr val="000000"/>
                </a:solidFill>
                <a:latin typeface="+mn-lt"/>
                <a:ea typeface="+mn-ea"/>
              </a:rPr>
              <a:t>Recall</a:t>
            </a:r>
            <a:r>
              <a:rPr b="0" lang="en-US" sz="1200" spc="-1" strike="noStrike">
                <a:solidFill>
                  <a:srgbClr val="000000"/>
                </a:solidFill>
                <a:latin typeface="+mn-lt"/>
                <a:ea typeface="+mn-ea"/>
              </a:rPr>
              <a:t>: True Positive / (True Positive + False Negative). Out of all the items that are truly positive, how many were correctly classified as positive. Or simply, how many positive items were 'recalled' from the dataset.</a:t>
            </a:r>
            <a:endParaRPr b="0" lang="en-US" sz="1200" spc="-1" strike="noStrike">
              <a:latin typeface="Arial"/>
            </a:endParaRPr>
          </a:p>
          <a:p>
            <a:pPr marL="216000" indent="-216000">
              <a:lnSpc>
                <a:spcPct val="100000"/>
              </a:lnSpc>
            </a:pPr>
            <a:r>
              <a:rPr b="1" lang="en-US" sz="1200" spc="-1" strike="noStrike">
                <a:solidFill>
                  <a:srgbClr val="000000"/>
                </a:solidFill>
                <a:latin typeface="+mn-lt"/>
                <a:ea typeface="+mn-ea"/>
              </a:rPr>
              <a:t>Precision</a:t>
            </a:r>
            <a:r>
              <a:rPr b="0" lang="en-US" sz="1200" spc="-1" strike="noStrike">
                <a:solidFill>
                  <a:srgbClr val="000000"/>
                </a:solidFill>
                <a:latin typeface="+mn-lt"/>
                <a:ea typeface="+mn-ea"/>
              </a:rPr>
              <a:t>: True Positive / (True Positive + False Positive). Out of all the items labeled as positive, how many truly belong to the positive class.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
        <p:nvSpPr>
          <p:cNvPr id="141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7EE71C7-CE99-46D7-829D-FB57D957AE4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sldImg"/>
          </p:nvPr>
        </p:nvSpPr>
        <p:spPr>
          <a:xfrm>
            <a:off x="685800" y="1143000"/>
            <a:ext cx="5486040" cy="3085920"/>
          </a:xfrm>
          <a:prstGeom prst="rect">
            <a:avLst/>
          </a:prstGeom>
        </p:spPr>
      </p:sp>
      <p:sp>
        <p:nvSpPr>
          <p:cNvPr id="141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Train/Test Split and Cross Validation in Python | by Adi Bronshtein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https://towardsdatascience.com/train-test-split-and-cross-validation-in-python-80b61beca4b6</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This solution usually works quite well. However, if the validation set is too small, then model evaluations will be imprecise: you may end up selecting a suboptimal model by mistake. Conversely, if the validation set is too large, then the remaining training set will be much smaller than the full training set. Why is this bad? Well, since the final model will be trained on the full training set, it is not ideal to compare candidate models trained on a much smaller training set. It would be like selecting the fastest sprinter to participate in a marathon. One way to solve this problem is to perform repeated </a:t>
            </a:r>
            <a:r>
              <a:rPr b="0" i="1" lang="en-US" sz="1200" spc="-1" strike="noStrike">
                <a:solidFill>
                  <a:srgbClr val="000000"/>
                </a:solidFill>
                <a:latin typeface="+mn-lt"/>
                <a:ea typeface="+mn-ea"/>
              </a:rPr>
              <a:t>cross-validation</a:t>
            </a:r>
            <a:r>
              <a:rPr b="0" lang="en-US" sz="1200" spc="-1" strike="noStrike">
                <a:solidFill>
                  <a:srgbClr val="000000"/>
                </a:solidFill>
                <a:latin typeface="+mn-lt"/>
                <a:ea typeface="+mn-ea"/>
              </a:rPr>
              <a:t>, using many small validation sets. Each model is evaluated once per validation set after it is trained on the rest of the data. By averaging out all the evaluations of a model, you get a much more accurate measure of its performance. There is a drawback, however: the training time is multiplied by the number of validation sets.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https://learning.oreilly.com/library/view/hands-on-machine-learning</a:t>
            </a:r>
            <a:endParaRPr b="0" lang="en-US" sz="2000" spc="-1" strike="noStrike">
              <a:latin typeface="Arial"/>
            </a:endParaRPr>
          </a:p>
        </p:txBody>
      </p:sp>
      <p:sp>
        <p:nvSpPr>
          <p:cNvPr id="141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0A7B9A3-38D5-4749-ABFC-594AA64B958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4" name="PlaceHolder 1"/>
          <p:cNvSpPr>
            <a:spLocks noGrp="1"/>
          </p:cNvSpPr>
          <p:nvPr>
            <p:ph type="sldImg"/>
          </p:nvPr>
        </p:nvSpPr>
        <p:spPr>
          <a:xfrm>
            <a:off x="685800" y="1143000"/>
            <a:ext cx="5486040" cy="3085920"/>
          </a:xfrm>
          <a:prstGeom prst="rect">
            <a:avLst/>
          </a:prstGeom>
        </p:spPr>
      </p:sp>
      <p:sp>
        <p:nvSpPr>
          <p:cNvPr id="141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In some cases, it’s easy to get a large amount of data for training, but this data probably won’t be perfectly representative of the data that will be used in production. For example, suppose you want to create a mobile app to take pictures of flowers and automatically determine their species. You can easily download millions of pictures of flowers on the web, but they won’t be perfectly representative of the pictures that will actually be taken using the app on a mobile device. Perhaps you only have 10,000 representative pictures (i.e., actually taken with the app). In this case, the most important rule to remember is that the validation set and the test set must be as representative as possible of the data you expect to use in production, so they should be composed exclusively of representative pictures: you can shuffle them and put half in the validation set and half in the test set (making sure that no duplicates or near-duplicates end up in both sets). But after training your model on the web pictures, if you observe that the performance of the model on the validation set is disappointing, you will not know whether this is because your model has overfit the training set, or whether this is just due to the mismatch between the web pictures and the mobile app pictures. One solution is to hold out some of the training pictures (from the web) in yet another set that Andrew Ng calls the </a:t>
            </a:r>
            <a:r>
              <a:rPr b="0" i="1" lang="en-US" sz="1200" spc="-1" strike="noStrike">
                <a:solidFill>
                  <a:srgbClr val="000000"/>
                </a:solidFill>
                <a:latin typeface="+mn-lt"/>
                <a:ea typeface="+mn-ea"/>
              </a:rPr>
              <a:t>train-dev set</a:t>
            </a:r>
            <a:r>
              <a:rPr b="0" lang="en-US" sz="1200" spc="-1" strike="noStrike">
                <a:solidFill>
                  <a:srgbClr val="000000"/>
                </a:solidFill>
                <a:latin typeface="+mn-lt"/>
                <a:ea typeface="+mn-ea"/>
              </a:rPr>
              <a:t>. After the model is trained (on the training set,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on the train-dev set), you can evaluate it on the train-dev set. If it performs well, then the model is not overfitting the training set. If it performs poorly on the validation set, the problem must be coming from the data mismatch. You can try to tackle this problem by preprocessing the web images to make them look more like the pictures that will be taken by the mobile app, and then retraining the model. Conversely, if the model performs poorly on the train-dev set, then it must have overfit the training set, so you should try to simplify or regularize the model, get more training data, and clean up the training data.</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https://learning.oreilly.com/library/view/hands-on-machine-learning</a:t>
            </a:r>
            <a:endParaRPr b="0" lang="en-US" sz="2000" spc="-1" strike="noStrike">
              <a:latin typeface="Arial"/>
            </a:endParaRPr>
          </a:p>
        </p:txBody>
      </p:sp>
      <p:sp>
        <p:nvSpPr>
          <p:cNvPr id="141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DF79BBE-92BF-4BF2-AECE-33AD103BDF90}"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PlaceHolder 1"/>
          <p:cNvSpPr>
            <a:spLocks noGrp="1"/>
          </p:cNvSpPr>
          <p:nvPr>
            <p:ph type="sldImg"/>
          </p:nvPr>
        </p:nvSpPr>
        <p:spPr>
          <a:xfrm>
            <a:off x="685800" y="1143000"/>
            <a:ext cx="5486040" cy="3085920"/>
          </a:xfrm>
          <a:prstGeom prst="rect">
            <a:avLst/>
          </a:prstGeom>
        </p:spPr>
      </p:sp>
      <p:sp>
        <p:nvSpPr>
          <p:cNvPr id="141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When I say two identical items, I mean even more identical than this. The key is to find “believable clones” … or let randomization plus large sample sizes create them for you</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How do A/B tests work?. A look inside one of the most powerful… | by Cassie Kozyrkov | Towards Data Science</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https://towardsdatascience.com/how-do-a-b-tests-work-996842ce6fc0</a:t>
            </a:r>
            <a:endParaRPr b="0" lang="en-US" sz="2000" spc="-1" strike="noStrike">
              <a:latin typeface="Arial"/>
            </a:endParaRPr>
          </a:p>
        </p:txBody>
      </p:sp>
      <p:sp>
        <p:nvSpPr>
          <p:cNvPr id="141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89836EA-8E3E-458E-B5B0-83207AD77EB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0" name="PlaceHolder 1"/>
          <p:cNvSpPr>
            <a:spLocks noGrp="1"/>
          </p:cNvSpPr>
          <p:nvPr>
            <p:ph type="sldImg"/>
          </p:nvPr>
        </p:nvSpPr>
        <p:spPr>
          <a:xfrm>
            <a:off x="685800" y="1143000"/>
            <a:ext cx="5486040" cy="3085920"/>
          </a:xfrm>
          <a:prstGeom prst="rect">
            <a:avLst/>
          </a:prstGeom>
        </p:spPr>
      </p:sp>
      <p:sp>
        <p:nvSpPr>
          <p:cNvPr id="142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Scientific, controlled </a:t>
            </a:r>
            <a:r>
              <a:rPr b="0" lang="en-US" sz="1200" spc="-1" strike="noStrike" u="sng">
                <a:solidFill>
                  <a:srgbClr val="000000"/>
                </a:solidFill>
                <a:uFillTx/>
                <a:latin typeface="+mn-lt"/>
                <a:ea typeface="+mn-ea"/>
                <a:hlinkClick r:id="rId1"/>
              </a:rPr>
              <a:t>experiments</a:t>
            </a:r>
            <a:r>
              <a:rPr b="0" lang="en-US" sz="1200" spc="-1" strike="noStrike">
                <a:solidFill>
                  <a:srgbClr val="000000"/>
                </a:solidFill>
                <a:latin typeface="+mn-lt"/>
                <a:ea typeface="+mn-ea"/>
              </a:rPr>
              <a:t> are incredible tools; they give you permission to talk about what causes what. Without them, all you have is </a:t>
            </a:r>
            <a:r>
              <a:rPr b="0" lang="en-US" sz="1200" spc="-1" strike="noStrike" u="sng">
                <a:solidFill>
                  <a:srgbClr val="000000"/>
                </a:solidFill>
                <a:uFillTx/>
                <a:latin typeface="+mn-lt"/>
                <a:ea typeface="+mn-ea"/>
                <a:hlinkClick r:id="rId2"/>
              </a:rPr>
              <a:t>correlation</a:t>
            </a:r>
            <a:r>
              <a:rPr b="0" lang="en-US" sz="1200" spc="-1" strike="noStrike">
                <a:solidFill>
                  <a:srgbClr val="000000"/>
                </a:solidFill>
                <a:latin typeface="+mn-lt"/>
                <a:ea typeface="+mn-ea"/>
              </a:rPr>
              <a:t>, which is often unhelpful for decision-making.</a:t>
            </a:r>
            <a:endParaRPr b="0" lang="en-US" sz="1200" spc="-1" strike="noStrike">
              <a:latin typeface="Arial"/>
            </a:endParaRPr>
          </a:p>
        </p:txBody>
      </p:sp>
      <p:sp>
        <p:nvSpPr>
          <p:cNvPr id="142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CDF235D-C8C7-4A58-A0C2-5B7AD79B41A2}"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PlaceHolder 1"/>
          <p:cNvSpPr>
            <a:spLocks noGrp="1"/>
          </p:cNvSpPr>
          <p:nvPr>
            <p:ph type="sldImg"/>
          </p:nvPr>
        </p:nvSpPr>
        <p:spPr>
          <a:xfrm>
            <a:off x="685800" y="1143000"/>
            <a:ext cx="5486040" cy="3085920"/>
          </a:xfrm>
          <a:prstGeom prst="rect">
            <a:avLst/>
          </a:prstGeom>
        </p:spPr>
      </p:sp>
      <p:sp>
        <p:nvSpPr>
          <p:cNvPr id="142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Always consider checking her links to other articles </a:t>
            </a:r>
            <a:endParaRPr b="0" lang="en-US" sz="2000" spc="-1" strike="noStrike">
              <a:latin typeface="Arial"/>
            </a:endParaRPr>
          </a:p>
        </p:txBody>
      </p:sp>
      <p:sp>
        <p:nvSpPr>
          <p:cNvPr id="142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DABF36A-B5EA-40D6-A24C-31DA99774B73}"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PlaceHolder 1"/>
          <p:cNvSpPr>
            <a:spLocks noGrp="1"/>
          </p:cNvSpPr>
          <p:nvPr>
            <p:ph type="sldImg"/>
          </p:nvPr>
        </p:nvSpPr>
        <p:spPr>
          <a:xfrm>
            <a:off x="685800" y="1143000"/>
            <a:ext cx="5486040" cy="3085920"/>
          </a:xfrm>
          <a:prstGeom prst="rect">
            <a:avLst/>
          </a:prstGeom>
        </p:spPr>
      </p:sp>
      <p:sp>
        <p:nvSpPr>
          <p:cNvPr id="142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42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8D83C9F-E140-4BA3-AAE8-0DC91158B555}"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PlaceHolder 1"/>
          <p:cNvSpPr>
            <a:spLocks noGrp="1"/>
          </p:cNvSpPr>
          <p:nvPr>
            <p:ph type="sldImg"/>
          </p:nvPr>
        </p:nvSpPr>
        <p:spPr>
          <a:xfrm>
            <a:off x="685800" y="1143000"/>
            <a:ext cx="5486040" cy="3085920"/>
          </a:xfrm>
          <a:prstGeom prst="rect">
            <a:avLst/>
          </a:prstGeom>
        </p:spPr>
      </p:sp>
      <p:sp>
        <p:nvSpPr>
          <p:cNvPr id="143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The CEO’s favorite color is blue, so she picks </a:t>
            </a:r>
            <a:r>
              <a:rPr b="0" i="1" lang="en-US" sz="1200" spc="-1" strike="noStrike">
                <a:solidFill>
                  <a:srgbClr val="000000"/>
                </a:solidFill>
                <a:latin typeface="+mn-lt"/>
                <a:ea typeface="+mn-ea"/>
              </a:rPr>
              <a:t>approving blue</a:t>
            </a:r>
            <a:r>
              <a:rPr b="0" lang="en-US" sz="1200" spc="-1" strike="noStrike">
                <a:solidFill>
                  <a:srgbClr val="000000"/>
                </a:solidFill>
                <a:latin typeface="+mn-lt"/>
                <a:ea typeface="+mn-ea"/>
              </a:rPr>
              <a:t> as the </a:t>
            </a:r>
            <a:r>
              <a:rPr b="1" i="1" lang="en-US" sz="1200" spc="-1" strike="noStrike" u="sng">
                <a:solidFill>
                  <a:srgbClr val="000000"/>
                </a:solidFill>
                <a:uFillTx/>
                <a:latin typeface="+mn-lt"/>
                <a:ea typeface="+mn-ea"/>
                <a:hlinkClick r:id="rId1"/>
              </a:rPr>
              <a:t>default action</a:t>
            </a:r>
            <a:r>
              <a:rPr b="0" lang="en-US" sz="1200" spc="-1" strike="noStrike">
                <a:solidFill>
                  <a:srgbClr val="000000"/>
                </a:solidFill>
                <a:latin typeface="+mn-lt"/>
                <a:ea typeface="+mn-ea"/>
              </a:rPr>
              <a:t>.  In other words, she’s saying that if there’s no further information, she’s happy to err on the side of blue. Luckily for you, she’s a strong d</a:t>
            </a:r>
            <a:r>
              <a:rPr b="0" lang="en-US" sz="1200" spc="-1" strike="noStrike" u="sng">
                <a:solidFill>
                  <a:srgbClr val="000000"/>
                </a:solidFill>
                <a:uFillTx/>
                <a:latin typeface="+mn-lt"/>
                <a:ea typeface="+mn-ea"/>
                <a:hlinkClick r:id="rId2"/>
              </a:rPr>
              <a:t>ata-driven</a:t>
            </a:r>
            <a:r>
              <a:rPr b="0" lang="en-US" sz="1200" spc="-1" strike="noStrike">
                <a:solidFill>
                  <a:srgbClr val="000000"/>
                </a:solidFill>
                <a:latin typeface="+mn-lt"/>
                <a:ea typeface="+mn-ea"/>
              </a:rPr>
              <a:t> leader who is willing to allow </a:t>
            </a:r>
            <a:r>
              <a:rPr b="0" lang="en-US" sz="1200" spc="-1" strike="noStrike" u="sng">
                <a:solidFill>
                  <a:srgbClr val="000000"/>
                </a:solidFill>
                <a:uFillTx/>
                <a:latin typeface="+mn-lt"/>
                <a:ea typeface="+mn-ea"/>
                <a:hlinkClick r:id="rId3"/>
              </a:rPr>
              <a:t>data</a:t>
            </a:r>
            <a:r>
              <a:rPr b="0" lang="en-US" sz="1200" spc="-1" strike="noStrike">
                <a:solidFill>
                  <a:srgbClr val="000000"/>
                </a:solidFill>
                <a:latin typeface="+mn-lt"/>
                <a:ea typeface="+mn-ea"/>
              </a:rPr>
              <a:t> to </a:t>
            </a:r>
            <a:r>
              <a:rPr b="0" lang="en-US" sz="1200" spc="-1" strike="noStrike" u="sng">
                <a:solidFill>
                  <a:srgbClr val="000000"/>
                </a:solidFill>
                <a:uFillTx/>
                <a:latin typeface="+mn-lt"/>
                <a:ea typeface="+mn-ea"/>
                <a:hlinkClick r:id="rId4"/>
              </a:rPr>
              <a:t>change her mind</a:t>
            </a:r>
            <a:r>
              <a:rPr b="0" lang="en-US" sz="1200" spc="-1" strike="noStrike">
                <a:solidFill>
                  <a:srgbClr val="000000"/>
                </a:solidFill>
                <a:latin typeface="+mn-lt"/>
                <a:ea typeface="+mn-ea"/>
              </a:rPr>
              <a:t> to orange.</a:t>
            </a:r>
            <a:endParaRPr b="0" lang="en-US" sz="1200" spc="-1" strike="noStrike">
              <a:latin typeface="Arial"/>
            </a:endParaRPr>
          </a:p>
        </p:txBody>
      </p:sp>
      <p:sp>
        <p:nvSpPr>
          <p:cNvPr id="143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F3C7762-4B96-4C8F-AA79-62274B0412B1}"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PlaceHolder 1"/>
          <p:cNvSpPr>
            <a:spLocks noGrp="1"/>
          </p:cNvSpPr>
          <p:nvPr>
            <p:ph type="sldImg"/>
          </p:nvPr>
        </p:nvSpPr>
        <p:spPr>
          <a:xfrm>
            <a:off x="685800" y="1143000"/>
            <a:ext cx="5486040" cy="3085920"/>
          </a:xfrm>
          <a:prstGeom prst="rect">
            <a:avLst/>
          </a:prstGeom>
        </p:spPr>
      </p:sp>
      <p:sp>
        <p:nvSpPr>
          <p:cNvPr id="143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In order to switch to the </a:t>
            </a:r>
            <a:r>
              <a:rPr b="1" i="1" lang="en-US" sz="1200" spc="-1" strike="noStrike" u="sng">
                <a:solidFill>
                  <a:srgbClr val="000000"/>
                </a:solidFill>
                <a:uFillTx/>
                <a:latin typeface="+mn-lt"/>
                <a:ea typeface="+mn-ea"/>
                <a:hlinkClick r:id="rId1"/>
              </a:rPr>
              <a:t>alternative action</a:t>
            </a:r>
            <a:r>
              <a:rPr b="0" lang="en-US" sz="1200" spc="-1" strike="noStrike">
                <a:solidFill>
                  <a:srgbClr val="000000"/>
                </a:solidFill>
                <a:latin typeface="+mn-lt"/>
                <a:ea typeface="+mn-ea"/>
              </a:rPr>
              <a:t> of </a:t>
            </a:r>
            <a:r>
              <a:rPr b="0" i="1" lang="en-US" sz="1200" spc="-1" strike="noStrike">
                <a:solidFill>
                  <a:srgbClr val="000000"/>
                </a:solidFill>
                <a:latin typeface="+mn-lt"/>
                <a:ea typeface="+mn-ea"/>
              </a:rPr>
              <a:t>approving an orange logo</a:t>
            </a:r>
            <a:r>
              <a:rPr b="0" lang="en-US" sz="1200" spc="-1" strike="noStrike">
                <a:solidFill>
                  <a:srgbClr val="000000"/>
                </a:solidFill>
                <a:latin typeface="+mn-lt"/>
                <a:ea typeface="+mn-ea"/>
              </a:rPr>
              <a:t>, the CEO requires evidence that an orange logo </a:t>
            </a:r>
            <a:r>
              <a:rPr b="1" i="1" lang="en-US" sz="1200" spc="-1" strike="noStrike">
                <a:solidFill>
                  <a:srgbClr val="000000"/>
                </a:solidFill>
                <a:latin typeface="+mn-lt"/>
                <a:ea typeface="+mn-ea"/>
              </a:rPr>
              <a:t>causes</a:t>
            </a:r>
            <a:r>
              <a:rPr b="0" lang="en-US" sz="1200" spc="-1" strike="noStrike">
                <a:solidFill>
                  <a:srgbClr val="000000"/>
                </a:solidFill>
                <a:latin typeface="+mn-lt"/>
                <a:ea typeface="+mn-ea"/>
              </a:rPr>
              <a:t> your current </a:t>
            </a:r>
            <a:r>
              <a:rPr b="0" lang="en-US" sz="1200" spc="-1" strike="noStrike" u="sng">
                <a:solidFill>
                  <a:srgbClr val="000000"/>
                </a:solidFill>
                <a:uFillTx/>
                <a:latin typeface="+mn-lt"/>
                <a:ea typeface="+mn-ea"/>
                <a:hlinkClick r:id="rId2"/>
              </a:rPr>
              <a:t>user population</a:t>
            </a:r>
            <a:r>
              <a:rPr b="0" lang="en-US" sz="1200" spc="-1" strike="noStrike">
                <a:solidFill>
                  <a:srgbClr val="000000"/>
                </a:solidFill>
                <a:latin typeface="+mn-lt"/>
                <a:ea typeface="+mn-ea"/>
              </a:rPr>
              <a:t> to click more (relative to blue) on specific parts of your website.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
        <p:nvSpPr>
          <p:cNvPr id="143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54DC593-DFD3-45F4-89DB-8534601D3BE4}"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PlaceHolder 1"/>
          <p:cNvSpPr>
            <a:spLocks noGrp="1"/>
          </p:cNvSpPr>
          <p:nvPr>
            <p:ph type="sldImg"/>
          </p:nvPr>
        </p:nvSpPr>
        <p:spPr>
          <a:xfrm>
            <a:off x="685800" y="1143000"/>
            <a:ext cx="5486040" cy="3085920"/>
          </a:xfrm>
          <a:prstGeom prst="rect">
            <a:avLst/>
          </a:prstGeom>
        </p:spPr>
      </p:sp>
      <p:sp>
        <p:nvSpPr>
          <p:cNvPr id="143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In order to switch to the </a:t>
            </a:r>
            <a:r>
              <a:rPr b="1" i="1" lang="en-US" sz="1200" spc="-1" strike="noStrike" u="sng">
                <a:solidFill>
                  <a:srgbClr val="000000"/>
                </a:solidFill>
                <a:uFillTx/>
                <a:latin typeface="+mn-lt"/>
                <a:ea typeface="+mn-ea"/>
                <a:hlinkClick r:id="rId1"/>
              </a:rPr>
              <a:t>alternative action</a:t>
            </a:r>
            <a:r>
              <a:rPr b="0" lang="en-US" sz="1200" spc="-1" strike="noStrike">
                <a:solidFill>
                  <a:srgbClr val="000000"/>
                </a:solidFill>
                <a:latin typeface="+mn-lt"/>
                <a:ea typeface="+mn-ea"/>
              </a:rPr>
              <a:t> of </a:t>
            </a:r>
            <a:r>
              <a:rPr b="0" i="1" lang="en-US" sz="1200" spc="-1" strike="noStrike">
                <a:solidFill>
                  <a:srgbClr val="000000"/>
                </a:solidFill>
                <a:latin typeface="+mn-lt"/>
                <a:ea typeface="+mn-ea"/>
              </a:rPr>
              <a:t>approving an orange logo</a:t>
            </a:r>
            <a:r>
              <a:rPr b="0" lang="en-US" sz="1200" spc="-1" strike="noStrike">
                <a:solidFill>
                  <a:srgbClr val="000000"/>
                </a:solidFill>
                <a:latin typeface="+mn-lt"/>
                <a:ea typeface="+mn-ea"/>
              </a:rPr>
              <a:t>, the CEO requires evidence that an orange logo </a:t>
            </a:r>
            <a:r>
              <a:rPr b="1" i="1" lang="en-US" sz="1200" spc="-1" strike="noStrike">
                <a:solidFill>
                  <a:srgbClr val="000000"/>
                </a:solidFill>
                <a:latin typeface="+mn-lt"/>
                <a:ea typeface="+mn-ea"/>
              </a:rPr>
              <a:t>causes</a:t>
            </a:r>
            <a:r>
              <a:rPr b="0" lang="en-US" sz="1200" spc="-1" strike="noStrike">
                <a:solidFill>
                  <a:srgbClr val="000000"/>
                </a:solidFill>
                <a:latin typeface="+mn-lt"/>
                <a:ea typeface="+mn-ea"/>
              </a:rPr>
              <a:t> your current </a:t>
            </a:r>
            <a:r>
              <a:rPr b="0" lang="en-US" sz="1200" spc="-1" strike="noStrike" u="sng">
                <a:solidFill>
                  <a:srgbClr val="000000"/>
                </a:solidFill>
                <a:uFillTx/>
                <a:latin typeface="+mn-lt"/>
                <a:ea typeface="+mn-ea"/>
                <a:hlinkClick r:id="rId2"/>
              </a:rPr>
              <a:t>user population</a:t>
            </a:r>
            <a:r>
              <a:rPr b="0" lang="en-US" sz="1200" spc="-1" strike="noStrike">
                <a:solidFill>
                  <a:srgbClr val="000000"/>
                </a:solidFill>
                <a:latin typeface="+mn-lt"/>
                <a:ea typeface="+mn-ea"/>
              </a:rPr>
              <a:t> to click more (relative to blue) on specific parts of your website</a:t>
            </a:r>
            <a:endParaRPr b="0" lang="en-US" sz="1200" spc="-1" strike="noStrike">
              <a:latin typeface="Arial"/>
            </a:endParaRPr>
          </a:p>
        </p:txBody>
      </p:sp>
      <p:sp>
        <p:nvSpPr>
          <p:cNvPr id="143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B481038-0F64-45B0-AFF8-C43E6C03382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PlaceHolder 1"/>
          <p:cNvSpPr>
            <a:spLocks noGrp="1"/>
          </p:cNvSpPr>
          <p:nvPr>
            <p:ph type="sldImg"/>
          </p:nvPr>
        </p:nvSpPr>
        <p:spPr>
          <a:xfrm>
            <a:off x="685800" y="1143000"/>
            <a:ext cx="5486040" cy="3085920"/>
          </a:xfrm>
          <a:prstGeom prst="rect">
            <a:avLst/>
          </a:prstGeom>
        </p:spPr>
      </p:sp>
      <p:sp>
        <p:nvSpPr>
          <p:cNvPr id="143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Why 10%? That’s the minimum </a:t>
            </a:r>
            <a:r>
              <a:rPr b="1" i="1" lang="en-US" sz="1200" spc="-1" strike="noStrike">
                <a:solidFill>
                  <a:srgbClr val="000000"/>
                </a:solidFill>
                <a:latin typeface="+mn-lt"/>
                <a:ea typeface="+mn-ea"/>
              </a:rPr>
              <a:t>effect size</a:t>
            </a:r>
            <a:r>
              <a:rPr b="0" lang="en-US" sz="1200" spc="-1" strike="noStrike">
                <a:solidFill>
                  <a:srgbClr val="000000"/>
                </a:solidFill>
                <a:latin typeface="+mn-lt"/>
                <a:ea typeface="+mn-ea"/>
              </a:rPr>
              <a:t> your CEO was willing to accept. If a decision-maker cares about effect sizes, those should be baked into the hypothesis test up front. Testing a </a:t>
            </a:r>
            <a:r>
              <a:rPr b="0" i="1" lang="en-US" sz="1200" spc="-1" strike="noStrike">
                <a:solidFill>
                  <a:srgbClr val="000000"/>
                </a:solidFill>
                <a:latin typeface="+mn-lt"/>
                <a:ea typeface="+mn-ea"/>
              </a:rPr>
              <a:t>null hypothesis</a:t>
            </a:r>
            <a:r>
              <a:rPr b="0" lang="en-US" sz="1200" spc="-1" strike="noStrike">
                <a:solidFill>
                  <a:srgbClr val="000000"/>
                </a:solidFill>
                <a:latin typeface="+mn-lt"/>
                <a:ea typeface="+mn-ea"/>
              </a:rPr>
              <a:t> of “no difference” is an explicit statement that you don’t give a damn about effect sizes.</a:t>
            </a:r>
            <a:endParaRPr b="0" lang="en-US" sz="1200" spc="-1" strike="noStrike">
              <a:latin typeface="Arial"/>
            </a:endParaRPr>
          </a:p>
        </p:txBody>
      </p:sp>
      <p:sp>
        <p:nvSpPr>
          <p:cNvPr id="144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FF38B67-B0FE-49E4-A87D-04A5647AF48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PlaceHolder 1"/>
          <p:cNvSpPr>
            <a:spLocks noGrp="1"/>
          </p:cNvSpPr>
          <p:nvPr>
            <p:ph type="sldImg"/>
          </p:nvPr>
        </p:nvSpPr>
        <p:spPr>
          <a:xfrm>
            <a:off x="685800" y="1143000"/>
            <a:ext cx="5486040" cy="3085920"/>
          </a:xfrm>
          <a:prstGeom prst="rect">
            <a:avLst/>
          </a:prstGeom>
        </p:spPr>
      </p:sp>
      <p:sp>
        <p:nvSpPr>
          <p:cNvPr id="144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Why 10%? That’s the minimum </a:t>
            </a:r>
            <a:r>
              <a:rPr b="1" i="1" lang="en-US" sz="1200" spc="-1" strike="noStrike">
                <a:solidFill>
                  <a:srgbClr val="000000"/>
                </a:solidFill>
                <a:latin typeface="+mn-lt"/>
                <a:ea typeface="+mn-ea"/>
              </a:rPr>
              <a:t>effect size</a:t>
            </a:r>
            <a:r>
              <a:rPr b="0" lang="en-US" sz="1200" spc="-1" strike="noStrike">
                <a:solidFill>
                  <a:srgbClr val="000000"/>
                </a:solidFill>
                <a:latin typeface="+mn-lt"/>
                <a:ea typeface="+mn-ea"/>
              </a:rPr>
              <a:t> your CEO was willing to accept. If a decision-maker cares about effect sizes, those should be baked into the hypothesis test up front. Testing a </a:t>
            </a:r>
            <a:r>
              <a:rPr b="0" i="1" lang="en-US" sz="1200" spc="-1" strike="noStrike">
                <a:solidFill>
                  <a:srgbClr val="000000"/>
                </a:solidFill>
                <a:latin typeface="+mn-lt"/>
                <a:ea typeface="+mn-ea"/>
              </a:rPr>
              <a:t>null hypothesis</a:t>
            </a:r>
            <a:r>
              <a:rPr b="0" lang="en-US" sz="1200" spc="-1" strike="noStrike">
                <a:solidFill>
                  <a:srgbClr val="000000"/>
                </a:solidFill>
                <a:latin typeface="+mn-lt"/>
                <a:ea typeface="+mn-ea"/>
              </a:rPr>
              <a:t> of “no difference” is an explicit statement that you don’t give a damn about effect sizes.</a:t>
            </a:r>
            <a:endParaRPr b="0" lang="en-US" sz="1200" spc="-1" strike="noStrike">
              <a:latin typeface="Arial"/>
            </a:endParaRPr>
          </a:p>
        </p:txBody>
      </p:sp>
      <p:sp>
        <p:nvSpPr>
          <p:cNvPr id="144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F6FF3EE-0ECB-4F15-84E1-452D8684AA9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4" name="PlaceHolder 1"/>
          <p:cNvSpPr>
            <a:spLocks noGrp="1"/>
          </p:cNvSpPr>
          <p:nvPr>
            <p:ph type="sldImg"/>
          </p:nvPr>
        </p:nvSpPr>
        <p:spPr>
          <a:xfrm>
            <a:off x="685800" y="1143000"/>
            <a:ext cx="5486040" cy="3085920"/>
          </a:xfrm>
          <a:prstGeom prst="rect">
            <a:avLst/>
          </a:prstGeom>
        </p:spPr>
      </p:sp>
      <p:sp>
        <p:nvSpPr>
          <p:cNvPr id="144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ou’ll be serving different versions of your logo live to different users as they go about their usual business on your website.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Why not all companies do live traffic?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answer usually has to do with the high up-front costs of rejiggering a production system that wasn’t built with experimentation in mind. While companies like </a:t>
            </a:r>
            <a:r>
              <a:rPr b="0" lang="en-US" sz="1200" spc="-1" strike="noStrike" u="sng">
                <a:solidFill>
                  <a:srgbClr val="000000"/>
                </a:solidFill>
                <a:uFillTx/>
                <a:latin typeface="+mn-lt"/>
                <a:ea typeface="+mn-ea"/>
                <a:hlinkClick r:id="rId1"/>
              </a:rPr>
              <a:t>Google build experimentation infrastructure</a:t>
            </a:r>
            <a:r>
              <a:rPr b="0" lang="en-US" sz="1200" spc="-1" strike="noStrike">
                <a:solidFill>
                  <a:srgbClr val="000000"/>
                </a:solidFill>
                <a:latin typeface="+mn-lt"/>
                <a:ea typeface="+mn-ea"/>
              </a:rPr>
              <a:t> into most of our systems before we even know what experiments we’ll want to run, traditional organizations may forget to add this feature at the outset and can find themselves behind their more tech-savvy competitors as a result</a:t>
            </a:r>
            <a:endParaRPr b="0" lang="en-US" sz="1200" spc="-1" strike="noStrike">
              <a:latin typeface="Arial"/>
            </a:endParaRPr>
          </a:p>
        </p:txBody>
      </p:sp>
      <p:sp>
        <p:nvSpPr>
          <p:cNvPr id="144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DE354DF-0587-4B43-BE7D-987E23BBBB46}"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PlaceHolder 1"/>
          <p:cNvSpPr>
            <a:spLocks noGrp="1"/>
          </p:cNvSpPr>
          <p:nvPr>
            <p:ph type="sldImg"/>
          </p:nvPr>
        </p:nvSpPr>
        <p:spPr>
          <a:xfrm>
            <a:off x="685800" y="1143000"/>
            <a:ext cx="5486040" cy="3085920"/>
          </a:xfrm>
          <a:prstGeom prst="rect">
            <a:avLst/>
          </a:prstGeom>
        </p:spPr>
      </p:sp>
      <p:sp>
        <p:nvSpPr>
          <p:cNvPr id="144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If you were interested in seeing how users respond to novelty — do they click more because the logo changed, regardless of what it changed to? — you’d use the grey logo treatment as your control group. However, that’s not the question your CEO wants answered. She is interested in isolating the causal influence of orange relative to blue, so given the way she’s framing her decision, the control group should be users who are shown the blue logo.</a:t>
            </a:r>
            <a:endParaRPr b="0" lang="en-US" sz="1200" spc="-1" strike="noStrike">
              <a:latin typeface="Arial"/>
            </a:endParaRPr>
          </a:p>
        </p:txBody>
      </p:sp>
      <p:sp>
        <p:nvSpPr>
          <p:cNvPr id="144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4D7D073-C3CF-4502-BA65-EB402267BEE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PlaceHolder 1"/>
          <p:cNvSpPr>
            <a:spLocks noGrp="1"/>
          </p:cNvSpPr>
          <p:nvPr>
            <p:ph type="sldImg"/>
          </p:nvPr>
        </p:nvSpPr>
        <p:spPr>
          <a:xfrm>
            <a:off x="685800" y="1143000"/>
            <a:ext cx="5486040" cy="3085920"/>
          </a:xfrm>
          <a:prstGeom prst="rect">
            <a:avLst/>
          </a:prstGeom>
        </p:spPr>
      </p:sp>
      <p:sp>
        <p:nvSpPr>
          <p:cNvPr id="145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Whether it crosses the screaming limit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Consider adding the decision criteria earlier </a:t>
            </a:r>
            <a:endParaRPr b="0" lang="en-US" sz="2000" spc="-1" strike="noStrike">
              <a:latin typeface="Arial"/>
            </a:endParaRPr>
          </a:p>
        </p:txBody>
      </p:sp>
      <p:sp>
        <p:nvSpPr>
          <p:cNvPr id="145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C2EF471-E026-424F-B24F-A707CD6A7FA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PlaceHolder 1"/>
          <p:cNvSpPr>
            <a:spLocks noGrp="1"/>
          </p:cNvSpPr>
          <p:nvPr>
            <p:ph type="sldImg"/>
          </p:nvPr>
        </p:nvSpPr>
        <p:spPr>
          <a:xfrm>
            <a:off x="685800" y="1143000"/>
            <a:ext cx="5486040" cy="3085920"/>
          </a:xfrm>
          <a:prstGeom prst="rect">
            <a:avLst/>
          </a:prstGeom>
        </p:spPr>
      </p:sp>
      <p:sp>
        <p:nvSpPr>
          <p:cNvPr id="145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If you had not done this at random, if you’d given the orange treatment to — for example — all your logged-in users while showing the blue treatment to everyone else, you cannot say that it is the orange treatment that’s responsible for the difference. Maybe your logged-in users are simply more loyal to your company and like your products more, no matter what color you make your logo. Maybe your logged-in users have a higher propensity to click no matter what color you show them.</a:t>
            </a:r>
            <a:endParaRPr b="0" lang="en-US" sz="1200" spc="-1" strike="noStrike">
              <a:latin typeface="Arial"/>
            </a:endParaRPr>
          </a:p>
        </p:txBody>
      </p:sp>
      <p:sp>
        <p:nvSpPr>
          <p:cNvPr id="145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16E6B4F-0FC5-40B6-9462-BA0A8DAB38E4}"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6" name="PlaceHolder 1"/>
          <p:cNvSpPr>
            <a:spLocks noGrp="1"/>
          </p:cNvSpPr>
          <p:nvPr>
            <p:ph type="sldImg"/>
          </p:nvPr>
        </p:nvSpPr>
        <p:spPr>
          <a:xfrm>
            <a:off x="685800" y="1143000"/>
            <a:ext cx="5486040" cy="3085920"/>
          </a:xfrm>
          <a:prstGeom prst="rect">
            <a:avLst/>
          </a:prstGeom>
        </p:spPr>
      </p:sp>
      <p:sp>
        <p:nvSpPr>
          <p:cNvPr id="145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(e.g. a 2x2 design where you separate the logged-in users from not-logged-in users and run mini A/B tests within each group to let randomness take care of the rest for you). This is especially useful when you have a strong hunch that orange logos affect logged-in users differently and you want to incorporate that into your decision-making. Either way, random selection is a must!</a:t>
            </a:r>
            <a:endParaRPr b="0" lang="en-US" sz="1200" spc="-1" strike="noStrike">
              <a:latin typeface="Arial"/>
            </a:endParaRPr>
          </a:p>
        </p:txBody>
      </p:sp>
      <p:sp>
        <p:nvSpPr>
          <p:cNvPr id="145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9872260-2968-459D-ADC4-B8A03292C81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PlaceHolder 1"/>
          <p:cNvSpPr>
            <a:spLocks noGrp="1"/>
          </p:cNvSpPr>
          <p:nvPr>
            <p:ph type="sldImg"/>
          </p:nvPr>
        </p:nvSpPr>
        <p:spPr>
          <a:xfrm>
            <a:off x="685800" y="1143000"/>
            <a:ext cx="5486040" cy="3085920"/>
          </a:xfrm>
          <a:prstGeom prst="rect">
            <a:avLst/>
          </a:prstGeom>
        </p:spPr>
      </p:sp>
      <p:sp>
        <p:nvSpPr>
          <p:cNvPr id="146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46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8D19753-D73E-4B3F-A2B1-46705CAF9F3C}"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2" name="PlaceHolder 1"/>
          <p:cNvSpPr>
            <a:spLocks noGrp="1"/>
          </p:cNvSpPr>
          <p:nvPr>
            <p:ph type="sldImg"/>
          </p:nvPr>
        </p:nvSpPr>
        <p:spPr>
          <a:xfrm>
            <a:off x="685800" y="1143000"/>
            <a:ext cx="5486040" cy="3085920"/>
          </a:xfrm>
          <a:prstGeom prst="rect">
            <a:avLst/>
          </a:prstGeom>
        </p:spPr>
      </p:sp>
      <p:sp>
        <p:nvSpPr>
          <p:cNvPr id="1463"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1200" spc="-1" strike="noStrike">
                <a:solidFill>
                  <a:srgbClr val="000000"/>
                </a:solidFill>
                <a:latin typeface="+mn-lt"/>
                <a:ea typeface="+mn-ea"/>
              </a:rPr>
              <a:t>thanks to random selection, the groups of users in the A/B test’s blue and orange conditions will be similar (in aggregate) in all ways folks traditionally think about cherry-picking participants to balance their studies: similar representation of genders, races, ages, education levels, political views, religions… but they’ll also be similar in all the ways you probably didn’t think to control: similar representation of cat-lovers, tea-drinkers, gamers, goths, golfers, ukulele owners, generous givers, good swimmers, people who secretly hate their spouses, people who haven’t showered for a few days, people who are allergic to oranges without realizing it, and so on.</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146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42A727B-264A-4564-B502-68CE11CE8FB3}"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sldImg"/>
          </p:nvPr>
        </p:nvSpPr>
        <p:spPr>
          <a:xfrm>
            <a:off x="685800" y="1143000"/>
            <a:ext cx="5486040" cy="3085920"/>
          </a:xfrm>
          <a:prstGeom prst="rect">
            <a:avLst/>
          </a:prstGeom>
        </p:spPr>
      </p:sp>
      <p:sp>
        <p:nvSpPr>
          <p:cNvPr id="146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That’s the beauty of large sample sizes combined with random selection. You don’t have to rely on your cleverness in thinking up the right confounding factors to control for.</a:t>
            </a:r>
            <a:endParaRPr b="0" lang="en-US" sz="1200" spc="-1" strike="noStrike">
              <a:latin typeface="Arial"/>
            </a:endParaRPr>
          </a:p>
        </p:txBody>
      </p:sp>
      <p:sp>
        <p:nvSpPr>
          <p:cNvPr id="146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B736E08-BAF8-4A57-B469-AA17427F042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8" name="PlaceHolder 1"/>
          <p:cNvSpPr>
            <a:spLocks noGrp="1"/>
          </p:cNvSpPr>
          <p:nvPr>
            <p:ph type="sldImg"/>
          </p:nvPr>
        </p:nvSpPr>
        <p:spPr>
          <a:xfrm>
            <a:off x="685800" y="1143000"/>
            <a:ext cx="5486040" cy="3085920"/>
          </a:xfrm>
          <a:prstGeom prst="rect">
            <a:avLst/>
          </a:prstGeom>
        </p:spPr>
      </p:sp>
      <p:sp>
        <p:nvSpPr>
          <p:cNvPr id="146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After having a good laugh, the first thing the internet did with these cats is played a very nitpicky game of “Spot The Difference.” That’s what scientists would do too, if you presented two shoddy “clones” and attempted to blame different results on different treatments. Without large sample sizes, how do you know it’s *not* that little spot under the nose that’s responsible for whatever results you may observe? Image: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
        <p:nvSpPr>
          <p:cNvPr id="147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3FE654C-CC4D-4365-B596-F0EDE7028BE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PlaceHolder 1"/>
          <p:cNvSpPr>
            <a:spLocks noGrp="1"/>
          </p:cNvSpPr>
          <p:nvPr>
            <p:ph type="sldImg"/>
          </p:nvPr>
        </p:nvSpPr>
        <p:spPr>
          <a:xfrm>
            <a:off x="685800" y="1143000"/>
            <a:ext cx="5486040" cy="3085920"/>
          </a:xfrm>
          <a:prstGeom prst="rect">
            <a:avLst/>
          </a:prstGeom>
        </p:spPr>
      </p:sp>
      <p:sp>
        <p:nvSpPr>
          <p:cNvPr id="147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towardsdatascience.com</a:t>
            </a:r>
            <a:endParaRPr b="0" lang="en-US" sz="2000" spc="-1" strike="noStrike">
              <a:latin typeface="Arial"/>
            </a:endParaRPr>
          </a:p>
          <a:p>
            <a:pPr marL="216000" indent="-216000">
              <a:lnSpc>
                <a:spcPct val="100000"/>
              </a:lnSpc>
            </a:pPr>
            <a:r>
              <a:rPr b="0" lang="en-US" sz="2000" spc="-1" strike="noStrike">
                <a:latin typeface="Arial"/>
              </a:rPr>
              <a:t>https://towardsdatascience.com/how-do-a-b-tests-work-996842ce6fc0</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147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317F3A8-9BAB-4847-9053-840E2E56EFE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4" name="PlaceHolder 1"/>
          <p:cNvSpPr>
            <a:spLocks noGrp="1"/>
          </p:cNvSpPr>
          <p:nvPr>
            <p:ph type="sldImg"/>
          </p:nvPr>
        </p:nvSpPr>
        <p:spPr>
          <a:xfrm>
            <a:off x="685800" y="1143000"/>
            <a:ext cx="5486040" cy="3085920"/>
          </a:xfrm>
          <a:prstGeom prst="rect">
            <a:avLst/>
          </a:prstGeom>
        </p:spPr>
      </p:sp>
      <p:sp>
        <p:nvSpPr>
          <p:cNvPr id="147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1" lang="en-US" sz="1200" spc="-1" strike="noStrike" cap="all">
                <a:solidFill>
                  <a:srgbClr val="000000"/>
                </a:solidFill>
                <a:latin typeface="+mn-lt"/>
                <a:ea typeface="+mn-ea"/>
              </a:rPr>
              <a:t>THE UNREASONABLE EFFECTIVENESS OF DATA</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In a </a:t>
            </a:r>
            <a:r>
              <a:rPr b="0" lang="en-US" sz="1200" spc="-1" strike="noStrike">
                <a:solidFill>
                  <a:srgbClr val="000000"/>
                </a:solidFill>
                <a:latin typeface="+mn-lt"/>
                <a:ea typeface="+mn-ea"/>
                <a:hlinkClick r:id="rId1"/>
              </a:rPr>
              <a:t>famous paper</a:t>
            </a:r>
            <a:r>
              <a:rPr b="0" lang="en-US" sz="1200" spc="-1" strike="noStrike">
                <a:solidFill>
                  <a:srgbClr val="000000"/>
                </a:solidFill>
                <a:latin typeface="+mn-lt"/>
                <a:ea typeface="+mn-ea"/>
              </a:rPr>
              <a:t> published in 2001, Microsoft researchers Michele Banko and Eric Brill showed that very different Machine Learning algorithms, including fairly simple ones, performed almost identically well on a complex problem of natural language disambiguation</a:t>
            </a:r>
            <a:r>
              <a:rPr b="0" lang="en-US" sz="1200" spc="-1" strike="noStrike" baseline="30000">
                <a:solidFill>
                  <a:srgbClr val="000000"/>
                </a:solidFill>
                <a:latin typeface="+mn-lt"/>
                <a:ea typeface="+mn-ea"/>
                <a:hlinkClick r:id="rId2"/>
              </a:rPr>
              <a:t>8</a:t>
            </a:r>
            <a:r>
              <a:rPr b="0" lang="en-US" sz="1200" spc="-1" strike="noStrike">
                <a:solidFill>
                  <a:srgbClr val="000000"/>
                </a:solidFill>
                <a:latin typeface="+mn-lt"/>
                <a:ea typeface="+mn-ea"/>
              </a:rPr>
              <a:t> once they were given enough data</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Scaling to very very large corpora for natural language disambiguation | Proceedings of the 39th Annual Meeting on Association for Computational Linguistics</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https://dl.acm.org/doi/10.3115/1073012.1073017</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As the authors put it, “these results suggest that we may want to reconsider the trade-off between spending time and money on algorithm development versus spending it on corpus development.”</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It should be noted, however, that small- and medium-sized datasets are still very common, and it is not always easy or cheap to get extra training data⁠—so don’t abandon algorithms just yet.</a:t>
            </a:r>
            <a:endParaRPr b="0" lang="en-US" sz="1200" spc="-1" strike="noStrike">
              <a:latin typeface="Arial"/>
            </a:endParaRPr>
          </a:p>
        </p:txBody>
      </p:sp>
      <p:sp>
        <p:nvSpPr>
          <p:cNvPr id="147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8B58134-67C3-4195-A95A-E922A2C1B21D}"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sldImg"/>
          </p:nvPr>
        </p:nvSpPr>
        <p:spPr>
          <a:xfrm>
            <a:off x="685800" y="1143000"/>
            <a:ext cx="5486040" cy="3085920"/>
          </a:xfrm>
          <a:prstGeom prst="rect">
            <a:avLst/>
          </a:prstGeom>
        </p:spPr>
      </p:sp>
      <p:sp>
        <p:nvSpPr>
          <p:cNvPr id="147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Machine Learning Fundamentals: Bias and Variance - YouTube</a:t>
            </a:r>
            <a:endParaRPr b="0" lang="en-US" sz="2000" spc="-1" strike="noStrike">
              <a:latin typeface="Arial"/>
            </a:endParaRPr>
          </a:p>
          <a:p>
            <a:pPr marL="216000" indent="-216000">
              <a:lnSpc>
                <a:spcPct val="100000"/>
              </a:lnSpc>
            </a:pPr>
            <a:r>
              <a:rPr b="0" lang="en-US" sz="2000" spc="-1" strike="noStrike">
                <a:latin typeface="Arial"/>
              </a:rPr>
              <a:t>https://www.youtube.com/watch?v=EuBBz3bI-aA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Didn’t add to readme</a:t>
            </a:r>
            <a:endParaRPr b="0" lang="en-US" sz="2000" spc="-1" strike="noStrike">
              <a:latin typeface="Arial"/>
            </a:endParaRPr>
          </a:p>
        </p:txBody>
      </p:sp>
      <p:sp>
        <p:nvSpPr>
          <p:cNvPr id="147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CA8133C-7618-405C-9AA4-DDD30C5C1E7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0" name="PlaceHolder 1"/>
          <p:cNvSpPr>
            <a:spLocks noGrp="1"/>
          </p:cNvSpPr>
          <p:nvPr>
            <p:ph type="sldImg"/>
          </p:nvPr>
        </p:nvSpPr>
        <p:spPr>
          <a:xfrm>
            <a:off x="685800" y="1143000"/>
            <a:ext cx="5486040" cy="3085920"/>
          </a:xfrm>
          <a:prstGeom prst="rect">
            <a:avLst/>
          </a:prstGeom>
        </p:spPr>
      </p:sp>
      <p:sp>
        <p:nvSpPr>
          <p:cNvPr id="148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Predict or classify </a:t>
            </a:r>
            <a:endParaRPr b="0" lang="en-US" sz="2000" spc="-1" strike="noStrike">
              <a:latin typeface="Arial"/>
            </a:endParaRPr>
          </a:p>
        </p:txBody>
      </p:sp>
      <p:sp>
        <p:nvSpPr>
          <p:cNvPr id="148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BFD4132-DCFF-4ACA-9177-4C9459119D4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PlaceHolder 1"/>
          <p:cNvSpPr>
            <a:spLocks noGrp="1"/>
          </p:cNvSpPr>
          <p:nvPr>
            <p:ph type="sldImg"/>
          </p:nvPr>
        </p:nvSpPr>
        <p:spPr>
          <a:xfrm>
            <a:off x="685800" y="1143000"/>
            <a:ext cx="5486040" cy="3085920"/>
          </a:xfrm>
          <a:prstGeom prst="rect">
            <a:avLst/>
          </a:prstGeom>
        </p:spPr>
      </p:sp>
      <p:sp>
        <p:nvSpPr>
          <p:cNvPr id="148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The algorithm defines </a:t>
            </a:r>
            <a:r>
              <a:rPr b="1" lang="en-US" sz="1200" spc="-1" strike="noStrike">
                <a:solidFill>
                  <a:srgbClr val="000000"/>
                </a:solidFill>
                <a:latin typeface="+mn-lt"/>
                <a:ea typeface="+mn-ea"/>
              </a:rPr>
              <a:t>WHAT</a:t>
            </a:r>
            <a:r>
              <a:rPr b="0" lang="en-US" sz="1200" spc="-1" strike="noStrike">
                <a:solidFill>
                  <a:srgbClr val="000000"/>
                </a:solidFill>
                <a:latin typeface="+mn-lt"/>
                <a:ea typeface="+mn-ea"/>
              </a:rPr>
              <a:t> shape will get fitted to the data. The data is used to choose </a:t>
            </a:r>
            <a:r>
              <a:rPr b="1" lang="en-US" sz="1200" spc="-1" strike="noStrike">
                <a:solidFill>
                  <a:srgbClr val="000000"/>
                </a:solidFill>
                <a:latin typeface="+mn-lt"/>
                <a:ea typeface="+mn-ea"/>
              </a:rPr>
              <a:t>WHERE</a:t>
            </a:r>
            <a:r>
              <a:rPr b="0" lang="en-US" sz="1200" spc="-1" strike="noStrike">
                <a:solidFill>
                  <a:srgbClr val="000000"/>
                </a:solidFill>
                <a:latin typeface="+mn-lt"/>
                <a:ea typeface="+mn-ea"/>
              </a:rPr>
              <a:t> the best place for that fence is. (“The best” is another way of saying that our answer comes by doing optimization: math that’s all about finding extremes… like the extremely most awesomely bestest place to shove a wall.</a:t>
            </a:r>
            <a:endParaRPr b="0" lang="en-US" sz="1200" spc="-1" strike="noStrike">
              <a:latin typeface="Arial"/>
            </a:endParaRPr>
          </a:p>
        </p:txBody>
      </p:sp>
      <p:sp>
        <p:nvSpPr>
          <p:cNvPr id="148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FBB1E16-9626-459E-8937-9CD7D7FEFF24}"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2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PlaceHolder 1"/>
          <p:cNvSpPr>
            <a:spLocks noGrp="1"/>
          </p:cNvSpPr>
          <p:nvPr>
            <p:ph type="sldImg"/>
          </p:nvPr>
        </p:nvSpPr>
        <p:spPr>
          <a:xfrm>
            <a:off x="685800" y="1143000"/>
            <a:ext cx="5486040" cy="3085920"/>
          </a:xfrm>
          <a:prstGeom prst="rect">
            <a:avLst/>
          </a:prstGeom>
        </p:spPr>
      </p:sp>
      <p:sp>
        <p:nvSpPr>
          <p:cNvPr id="148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If </a:t>
            </a:r>
            <a:r>
              <a:rPr b="1" lang="en-US" sz="2000" spc="-1" strike="noStrike">
                <a:latin typeface="Arial"/>
              </a:rPr>
              <a:t>classification</a:t>
            </a:r>
            <a:r>
              <a:rPr b="0" lang="en-US" sz="2000" spc="-1" strike="noStrike">
                <a:latin typeface="Arial"/>
              </a:rPr>
              <a:t> is about </a:t>
            </a:r>
            <a:r>
              <a:rPr b="1" lang="en-US" sz="2000" spc="-1" strike="noStrike">
                <a:latin typeface="Arial"/>
              </a:rPr>
              <a:t>separating</a:t>
            </a:r>
            <a:r>
              <a:rPr b="0" lang="en-US" sz="2000" spc="-1" strike="noStrike">
                <a:latin typeface="Arial"/>
              </a:rPr>
              <a:t> data into classes, </a:t>
            </a:r>
            <a:r>
              <a:rPr b="1" lang="en-US" sz="2000" spc="-1" strike="noStrike">
                <a:latin typeface="Arial"/>
              </a:rPr>
              <a:t>prediction</a:t>
            </a:r>
            <a:r>
              <a:rPr b="0" lang="en-US" sz="2000" spc="-1" strike="noStrike">
                <a:latin typeface="Arial"/>
              </a:rPr>
              <a:t> is about </a:t>
            </a:r>
            <a:r>
              <a:rPr b="1" lang="en-US" sz="2000" spc="-1" strike="noStrike">
                <a:latin typeface="Arial"/>
              </a:rPr>
              <a:t>fitting</a:t>
            </a:r>
            <a:r>
              <a:rPr b="0" lang="en-US" sz="2000" spc="-1" strike="noStrike">
                <a:latin typeface="Arial"/>
              </a:rPr>
              <a:t> a shape that gets as </a:t>
            </a:r>
            <a:r>
              <a:rPr b="1" lang="en-US" sz="2000" spc="-1" strike="noStrike">
                <a:latin typeface="Arial"/>
              </a:rPr>
              <a:t>close</a:t>
            </a:r>
            <a:r>
              <a:rPr b="0" lang="en-US" sz="2000" spc="-1" strike="noStrike">
                <a:latin typeface="Arial"/>
              </a:rPr>
              <a:t> to the data as possible.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The object we’re fitting is more of a skeleton that goes </a:t>
            </a:r>
            <a:r>
              <a:rPr b="0" i="1" lang="en-US" sz="1200" spc="-1" strike="noStrike">
                <a:solidFill>
                  <a:srgbClr val="000000"/>
                </a:solidFill>
                <a:latin typeface="+mn-lt"/>
                <a:ea typeface="+mn-ea"/>
              </a:rPr>
              <a:t>through</a:t>
            </a:r>
            <a:r>
              <a:rPr b="0" lang="en-US" sz="1200" spc="-1" strike="noStrike">
                <a:solidFill>
                  <a:srgbClr val="000000"/>
                </a:solidFill>
                <a:latin typeface="+mn-lt"/>
                <a:ea typeface="+mn-ea"/>
              </a:rPr>
              <a:t> one body of data instead of a fence that goes </a:t>
            </a:r>
            <a:r>
              <a:rPr b="0" i="1" lang="en-US" sz="1200" spc="-1" strike="noStrike">
                <a:solidFill>
                  <a:srgbClr val="000000"/>
                </a:solidFill>
                <a:latin typeface="+mn-lt"/>
                <a:ea typeface="+mn-ea"/>
              </a:rPr>
              <a:t>between</a:t>
            </a:r>
            <a:r>
              <a:rPr b="0" lang="en-US" sz="1200" spc="-1" strike="noStrike">
                <a:solidFill>
                  <a:srgbClr val="000000"/>
                </a:solidFill>
                <a:latin typeface="+mn-lt"/>
                <a:ea typeface="+mn-ea"/>
              </a:rPr>
              <a:t> separate bodies of data.</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As before, the algorithm gives you the WHAT and the data gives you the WHERE. When new datapoints come in, they’re plugged into the recipe and the predicted value is read off the line. Want to know more about how that works?</a:t>
            </a:r>
            <a:endParaRPr b="0" lang="en-US" sz="1200" spc="-1" strike="noStrike">
              <a:latin typeface="Arial"/>
            </a:endParaRPr>
          </a:p>
        </p:txBody>
      </p:sp>
      <p:sp>
        <p:nvSpPr>
          <p:cNvPr id="148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18E900E-8E0B-4AB2-A671-59CB0877FEF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PlaceHolder 1"/>
          <p:cNvSpPr>
            <a:spLocks noGrp="1"/>
          </p:cNvSpPr>
          <p:nvPr>
            <p:ph type="sldImg"/>
          </p:nvPr>
        </p:nvSpPr>
        <p:spPr>
          <a:xfrm>
            <a:off x="685800" y="1143000"/>
            <a:ext cx="5486040" cy="3085920"/>
          </a:xfrm>
          <a:prstGeom prst="rect">
            <a:avLst/>
          </a:prstGeom>
        </p:spPr>
      </p:sp>
      <p:sp>
        <p:nvSpPr>
          <p:cNvPr id="1490"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1200" spc="-1" strike="noStrike">
                <a:solidFill>
                  <a:srgbClr val="000000"/>
                </a:solidFill>
                <a:latin typeface="+mn-lt"/>
                <a:ea typeface="+mn-ea"/>
              </a:rPr>
              <a:t>It creates confusion, since the term “regression” is still used in ML/AI the way centuries of statisticians have used it: to refer to </a:t>
            </a:r>
            <a:r>
              <a:rPr b="0" lang="en-US" sz="1200" spc="-1" strike="noStrike" u="sng">
                <a:solidFill>
                  <a:srgbClr val="000000"/>
                </a:solidFill>
                <a:uFillTx/>
                <a:latin typeface="+mn-lt"/>
                <a:ea typeface="+mn-ea"/>
                <a:hlinkClick r:id="rId1"/>
              </a:rPr>
              <a:t>a class of algorithms</a:t>
            </a:r>
            <a:r>
              <a:rPr b="0" lang="en-US" sz="1200" spc="-1" strike="noStrike">
                <a:solidFill>
                  <a:srgbClr val="000000"/>
                </a:solidFill>
                <a:latin typeface="+mn-lt"/>
                <a:ea typeface="+mn-ea"/>
              </a:rPr>
              <a:t> (not tasks). As a result, we get sentences like “our team used </a:t>
            </a:r>
            <a:r>
              <a:rPr b="0" i="1" lang="en-US" sz="1200" spc="-1" strike="noStrike">
                <a:solidFill>
                  <a:srgbClr val="000000"/>
                </a:solidFill>
                <a:latin typeface="+mn-lt"/>
                <a:ea typeface="+mn-ea"/>
              </a:rPr>
              <a:t>logistic regression</a:t>
            </a:r>
            <a:r>
              <a:rPr b="0" lang="en-US" sz="1200" spc="-1" strike="noStrike">
                <a:solidFill>
                  <a:srgbClr val="000000"/>
                </a:solidFill>
                <a:latin typeface="+mn-lt"/>
                <a:ea typeface="+mn-ea"/>
              </a:rPr>
              <a:t> to perform </a:t>
            </a:r>
            <a:r>
              <a:rPr b="0" i="1" lang="en-US" sz="1200" spc="-1" strike="noStrike">
                <a:solidFill>
                  <a:srgbClr val="000000"/>
                </a:solidFill>
                <a:latin typeface="+mn-lt"/>
                <a:ea typeface="+mn-ea"/>
              </a:rPr>
              <a:t>classification</a:t>
            </a:r>
            <a:r>
              <a:rPr b="0" lang="en-US" sz="1200" spc="-1" strike="noStrike">
                <a:solidFill>
                  <a:srgbClr val="000000"/>
                </a:solidFill>
                <a:latin typeface="+mn-lt"/>
                <a:ea typeface="+mn-ea"/>
              </a:rPr>
              <a:t>.” *heads explode*</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149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2BA16AA-A73E-4B18-AA0A-7A051B30EDB7}"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PlaceHolder 1"/>
          <p:cNvSpPr>
            <a:spLocks noGrp="1"/>
          </p:cNvSpPr>
          <p:nvPr>
            <p:ph type="sldImg"/>
          </p:nvPr>
        </p:nvSpPr>
        <p:spPr>
          <a:xfrm>
            <a:off x="685800" y="1143000"/>
            <a:ext cx="5486040" cy="3085920"/>
          </a:xfrm>
          <a:prstGeom prst="rect">
            <a:avLst/>
          </a:prstGeom>
        </p:spPr>
      </p:sp>
      <p:sp>
        <p:nvSpPr>
          <p:cNvPr id="106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To add: </a:t>
            </a:r>
            <a:endParaRPr b="0" lang="en-US" sz="2000" spc="-1" strike="noStrike">
              <a:latin typeface="Arial"/>
            </a:endParaRPr>
          </a:p>
          <a:p>
            <a:pPr marL="216000" indent="-216000">
              <a:lnSpc>
                <a:spcPct val="100000"/>
              </a:lnSpc>
            </a:pPr>
            <a:r>
              <a:rPr b="0" lang="en-US" sz="2000" spc="-1" strike="noStrike">
                <a:latin typeface="Arial"/>
              </a:rPr>
              <a:t>What if we had missing values?- can we fit the model?</a:t>
            </a:r>
            <a:endParaRPr b="0" lang="en-US" sz="2000" spc="-1" strike="noStrike">
              <a:latin typeface="Arial"/>
            </a:endParaRPr>
          </a:p>
          <a:p>
            <a:pPr marL="216000" indent="-216000">
              <a:lnSpc>
                <a:spcPct val="100000"/>
              </a:lnSpc>
            </a:pPr>
            <a:r>
              <a:rPr b="0" lang="en-US" sz="2000" spc="-1" strike="noStrike">
                <a:latin typeface="Arial"/>
              </a:rPr>
              <a:t>Difference between statsmodel and statsmodel.api </a:t>
            </a:r>
            <a:endParaRPr b="0" lang="en-US" sz="2000" spc="-1" strike="noStrike">
              <a:latin typeface="Arial"/>
            </a:endParaRPr>
          </a:p>
          <a:p>
            <a:pPr marL="216000" indent="-216000">
              <a:lnSpc>
                <a:spcPct val="100000"/>
              </a:lnSpc>
            </a:pPr>
            <a:r>
              <a:rPr b="0" lang="en-US" sz="2000" spc="-1" strike="noStrike">
                <a:latin typeface="Arial"/>
              </a:rPr>
              <a:t>Which is which in confusion matrix, actual vs predicted </a:t>
            </a:r>
            <a:endParaRPr b="0" lang="en-US" sz="2000" spc="-1" strike="noStrike">
              <a:latin typeface="Arial"/>
            </a:endParaRPr>
          </a:p>
          <a:p>
            <a:pPr marL="216000" indent="-216000">
              <a:lnSpc>
                <a:spcPct val="100000"/>
              </a:lnSpc>
            </a:pPr>
            <a:r>
              <a:rPr b="0" lang="en-US" sz="2000" spc="-1" strike="noStrike">
                <a:latin typeface="Arial"/>
              </a:rPr>
              <a:t>Add intercept </a:t>
            </a:r>
            <a:endParaRPr b="0" lang="en-US" sz="2000" spc="-1" strike="noStrike">
              <a:latin typeface="Arial"/>
            </a:endParaRPr>
          </a:p>
          <a:p>
            <a:pPr marL="216000" indent="-216000">
              <a:lnSpc>
                <a:spcPct val="100000"/>
              </a:lnSpc>
            </a:pPr>
            <a:r>
              <a:rPr b="0" lang="en-US" sz="2000" spc="-1" strike="noStrike">
                <a:latin typeface="Arial"/>
              </a:rPr>
              <a:t>Flip coefficient of logistic regression ( for every unit decrease) </a:t>
            </a:r>
            <a:endParaRPr b="0" lang="en-US" sz="2000" spc="-1" strike="noStrike">
              <a:latin typeface="Arial"/>
            </a:endParaRPr>
          </a:p>
          <a:p>
            <a:pPr marL="216000" indent="-216000">
              <a:lnSpc>
                <a:spcPct val="100000"/>
              </a:lnSpc>
            </a:pPr>
            <a:r>
              <a:rPr b="0" lang="en-US" sz="2000" spc="-1" strike="noStrike">
                <a:latin typeface="Arial"/>
              </a:rPr>
              <a:t>get dummies - Drop_first</a:t>
            </a:r>
            <a:endParaRPr b="0" lang="en-US" sz="2000" spc="-1" strike="noStrike">
              <a:latin typeface="Arial"/>
            </a:endParaRPr>
          </a:p>
          <a:p>
            <a:pPr marL="216000" indent="-216000">
              <a:lnSpc>
                <a:spcPct val="100000"/>
              </a:lnSpc>
            </a:pPr>
            <a:r>
              <a:rPr b="0" lang="en-US" sz="2000" spc="-1" strike="noStrike">
                <a:latin typeface="Arial"/>
              </a:rPr>
              <a:t>Feature engineering </a:t>
            </a:r>
            <a:endParaRPr b="0" lang="en-US" sz="2000" spc="-1" strike="noStrike">
              <a:latin typeface="Arial"/>
            </a:endParaRPr>
          </a:p>
          <a:p>
            <a:pPr marL="216000" indent="-216000">
              <a:lnSpc>
                <a:spcPct val="100000"/>
              </a:lnSpc>
            </a:pPr>
            <a:r>
              <a:rPr b="0" lang="en-US" sz="2000" spc="-1" strike="noStrike">
                <a:latin typeface="Arial"/>
              </a:rPr>
              <a:t>CI </a:t>
            </a:r>
            <a:endParaRPr b="0" lang="en-US" sz="2000" spc="-1" strike="noStrike">
              <a:latin typeface="Arial"/>
            </a:endParaRPr>
          </a:p>
          <a:p>
            <a:pPr marL="216000" indent="-216000">
              <a:lnSpc>
                <a:spcPct val="100000"/>
              </a:lnSpc>
            </a:pPr>
            <a:r>
              <a:rPr b="0" lang="en-US" sz="2000" spc="-1" strike="noStrike">
                <a:latin typeface="Arial"/>
              </a:rPr>
              <a:t>Spearmen and kendall </a:t>
            </a:r>
            <a:endParaRPr b="0" lang="en-US" sz="2000" spc="-1" strike="noStrike">
              <a:latin typeface="Arial"/>
            </a:endParaRPr>
          </a:p>
          <a:p>
            <a:pPr marL="216000" indent="-216000">
              <a:lnSpc>
                <a:spcPct val="100000"/>
              </a:lnSpc>
            </a:pPr>
            <a:r>
              <a:rPr b="0" lang="en-US" sz="2000" spc="-1" strike="noStrike">
                <a:latin typeface="Arial"/>
              </a:rPr>
              <a:t>Adjusted R squared </a:t>
            </a:r>
            <a:endParaRPr b="0" lang="en-US" sz="2000" spc="-1" strike="noStrike">
              <a:latin typeface="Arial"/>
            </a:endParaRPr>
          </a:p>
          <a:p>
            <a:pPr marL="216000" indent="-216000">
              <a:lnSpc>
                <a:spcPct val="100000"/>
              </a:lnSpc>
            </a:pPr>
            <a:r>
              <a:rPr b="0" lang="en-US" sz="2000" spc="-1" strike="noStrike">
                <a:latin typeface="Arial"/>
              </a:rPr>
              <a:t>Exercises on interaction term and when to use them</a:t>
            </a:r>
            <a:endParaRPr b="0" lang="en-US" sz="2000" spc="-1" strike="noStrike">
              <a:latin typeface="Arial"/>
            </a:endParaRPr>
          </a:p>
          <a:p>
            <a:pPr marL="216000" indent="-216000">
              <a:lnSpc>
                <a:spcPct val="100000"/>
              </a:lnSpc>
            </a:pPr>
            <a:r>
              <a:rPr b="0" lang="en-US" sz="2000" spc="-1" strike="noStrike">
                <a:latin typeface="Arial"/>
              </a:rPr>
              <a:t>Different outputs from R, SPSS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Found in udacity lectures</a:t>
            </a:r>
            <a:endParaRPr b="0" lang="en-US" sz="2000" spc="-1" strike="noStrike">
              <a:latin typeface="Arial"/>
            </a:endParaRPr>
          </a:p>
          <a:p>
            <a:pPr marL="216000" indent="-216000">
              <a:lnSpc>
                <a:spcPct val="100000"/>
              </a:lnSpc>
            </a:pPr>
            <a:r>
              <a:rPr b="0" lang="en-US" sz="2000" spc="-1" strike="noStrike">
                <a:latin typeface="Arial"/>
              </a:rPr>
              <a:t>Least squares </a:t>
            </a:r>
            <a:endParaRPr b="0" lang="en-US" sz="2000" spc="-1" strike="noStrike">
              <a:latin typeface="Arial"/>
            </a:endParaRPr>
          </a:p>
          <a:p>
            <a:pPr marL="216000" indent="-216000">
              <a:lnSpc>
                <a:spcPct val="100000"/>
              </a:lnSpc>
            </a:pPr>
            <a:r>
              <a:rPr b="0" lang="en-US" sz="2000" spc="-1" strike="noStrike">
                <a:latin typeface="Arial"/>
              </a:rPr>
              <a:t>Interpreting models </a:t>
            </a:r>
            <a:endParaRPr b="0" lang="en-US" sz="2000" spc="-1" strike="noStrike">
              <a:latin typeface="Arial"/>
            </a:endParaRPr>
          </a:p>
          <a:p>
            <a:pPr marL="216000" indent="-216000">
              <a:lnSpc>
                <a:spcPct val="100000"/>
              </a:lnSpc>
            </a:pPr>
            <a:r>
              <a:rPr b="0" lang="en-US" sz="2000" spc="-1" strike="noStrike">
                <a:latin typeface="Arial"/>
              </a:rPr>
              <a:t>Correlation</a:t>
            </a:r>
            <a:endParaRPr b="0" lang="en-US" sz="2000" spc="-1" strike="noStrike">
              <a:latin typeface="Arial"/>
            </a:endParaRPr>
          </a:p>
          <a:p>
            <a:pPr marL="216000" indent="-216000">
              <a:lnSpc>
                <a:spcPct val="100000"/>
              </a:lnSpc>
            </a:pPr>
            <a:r>
              <a:rPr b="0" lang="en-US" sz="2000" spc="-1" strike="noStrike">
                <a:latin typeface="Arial"/>
              </a:rPr>
              <a:t>R squared</a:t>
            </a:r>
            <a:endParaRPr b="0" lang="en-US" sz="2000" spc="-1" strike="noStrike">
              <a:latin typeface="Arial"/>
            </a:endParaRPr>
          </a:p>
          <a:p>
            <a:pPr marL="216000" indent="-216000">
              <a:lnSpc>
                <a:spcPct val="100000"/>
              </a:lnSpc>
            </a:pPr>
            <a:r>
              <a:rPr b="0" lang="en-US" sz="2000" spc="-1" strike="noStrike">
                <a:latin typeface="Arial"/>
              </a:rPr>
              <a:t>Get_dummies </a:t>
            </a:r>
            <a:endParaRPr b="0" lang="en-US" sz="2000" spc="-1" strike="noStrike">
              <a:latin typeface="Arial"/>
            </a:endParaRPr>
          </a:p>
          <a:p>
            <a:pPr marL="216000" indent="-216000">
              <a:lnSpc>
                <a:spcPct val="100000"/>
              </a:lnSpc>
            </a:pPr>
            <a:r>
              <a:rPr b="0" lang="en-US" sz="2000" spc="-1" strike="noStrike">
                <a:latin typeface="Arial"/>
              </a:rPr>
              <a:t>Interaction term </a:t>
            </a:r>
            <a:endParaRPr b="0" lang="en-US" sz="2000" spc="-1" strike="noStrike">
              <a:latin typeface="Arial"/>
            </a:endParaRPr>
          </a:p>
        </p:txBody>
      </p:sp>
      <p:sp>
        <p:nvSpPr>
          <p:cNvPr id="106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A4BF0BF-C6E5-43EB-9FED-4FE82FBC16B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PlaceHolder 1"/>
          <p:cNvSpPr>
            <a:spLocks noGrp="1"/>
          </p:cNvSpPr>
          <p:nvPr>
            <p:ph type="sldImg"/>
          </p:nvPr>
        </p:nvSpPr>
        <p:spPr>
          <a:xfrm>
            <a:off x="685800" y="1143000"/>
            <a:ext cx="5486040" cy="3085920"/>
          </a:xfrm>
          <a:prstGeom prst="rect">
            <a:avLst/>
          </a:prstGeom>
        </p:spPr>
      </p:sp>
      <p:sp>
        <p:nvSpPr>
          <p:cNvPr id="109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We’ve been guessing based on no info</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Can we have some info to guess based on ?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09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ABB5281-98D5-4827-8A44-E8849C0186C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sldImg"/>
          </p:nvPr>
        </p:nvSpPr>
        <p:spPr>
          <a:xfrm>
            <a:off x="685800" y="1143000"/>
            <a:ext cx="5486040" cy="3085920"/>
          </a:xfrm>
          <a:prstGeom prst="rect">
            <a:avLst/>
          </a:prstGeom>
        </p:spPr>
      </p:sp>
      <p:sp>
        <p:nvSpPr>
          <p:cNvPr id="109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Notice how the guesses has narrowed now.  Based on the new info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109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2727863-F0D5-4E93-82D5-BBD6B14CC281}"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PlaceHolder 1"/>
          <p:cNvSpPr>
            <a:spLocks noGrp="1"/>
          </p:cNvSpPr>
          <p:nvPr>
            <p:ph type="sldImg"/>
          </p:nvPr>
        </p:nvSpPr>
        <p:spPr>
          <a:xfrm>
            <a:off x="685800" y="1143000"/>
            <a:ext cx="5486040" cy="3085920"/>
          </a:xfrm>
          <a:prstGeom prst="rect">
            <a:avLst/>
          </a:prstGeom>
        </p:spPr>
      </p:sp>
      <p:sp>
        <p:nvSpPr>
          <p:cNvPr id="106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Topics covered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Case study A/B </a:t>
            </a:r>
            <a:endParaRPr b="0" lang="en-US" sz="2000" spc="-1" strike="noStrike">
              <a:latin typeface="Arial"/>
            </a:endParaRPr>
          </a:p>
          <a:p>
            <a:pPr marL="216000" indent="-216000">
              <a:lnSpc>
                <a:spcPct val="100000"/>
              </a:lnSpc>
            </a:pPr>
            <a:r>
              <a:rPr b="0" lang="en-US" sz="2000" spc="-1" strike="noStrike">
                <a:latin typeface="Arial"/>
              </a:rPr>
              <a:t>What is machine learning </a:t>
            </a:r>
            <a:endParaRPr b="0" lang="en-US" sz="2000" spc="-1" strike="noStrike">
              <a:latin typeface="Arial"/>
            </a:endParaRPr>
          </a:p>
          <a:p>
            <a:pPr marL="216000" indent="-216000">
              <a:lnSpc>
                <a:spcPct val="100000"/>
              </a:lnSpc>
            </a:pPr>
            <a:r>
              <a:rPr b="0" lang="en-US" sz="2000" spc="-1" strike="noStrike">
                <a:latin typeface="Arial"/>
              </a:rPr>
              <a:t>Simple linear regression </a:t>
            </a:r>
            <a:endParaRPr b="0" lang="en-US" sz="2000" spc="-1" strike="noStrike">
              <a:latin typeface="Arial"/>
            </a:endParaRPr>
          </a:p>
          <a:p>
            <a:pPr marL="216000" indent="-216000">
              <a:lnSpc>
                <a:spcPct val="100000"/>
              </a:lnSpc>
            </a:pPr>
            <a:r>
              <a:rPr b="0" lang="en-US" sz="2000" spc="-1" strike="noStrike">
                <a:latin typeface="Arial"/>
              </a:rPr>
              <a:t>Correlation coefficient </a:t>
            </a:r>
            <a:endParaRPr b="0" lang="en-US" sz="2000" spc="-1" strike="noStrike">
              <a:latin typeface="Arial"/>
            </a:endParaRPr>
          </a:p>
          <a:p>
            <a:pPr marL="216000" indent="-216000">
              <a:lnSpc>
                <a:spcPct val="100000"/>
              </a:lnSpc>
            </a:pPr>
            <a:r>
              <a:rPr b="0" lang="en-US" sz="2000" spc="-1" strike="noStrike">
                <a:latin typeface="Arial"/>
              </a:rPr>
              <a:t>Seaborn pairplot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Multiple regression </a:t>
            </a:r>
            <a:endParaRPr b="0" lang="en-US" sz="2000" spc="-1" strike="noStrike">
              <a:latin typeface="Arial"/>
            </a:endParaRPr>
          </a:p>
          <a:p>
            <a:pPr marL="216000" indent="-216000">
              <a:lnSpc>
                <a:spcPct val="100000"/>
              </a:lnSpc>
            </a:pPr>
            <a:r>
              <a:rPr b="0" lang="en-US" sz="2000" spc="-1" strike="noStrike">
                <a:latin typeface="Arial"/>
              </a:rPr>
              <a:t>logistics</a:t>
            </a:r>
            <a:endParaRPr b="0" lang="en-US" sz="2000" spc="-1" strike="noStrike">
              <a:latin typeface="Arial"/>
            </a:endParaRPr>
          </a:p>
        </p:txBody>
      </p:sp>
      <p:sp>
        <p:nvSpPr>
          <p:cNvPr id="106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138F35A-7964-44BF-B18B-494F60C73CB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sldImg"/>
          </p:nvPr>
        </p:nvSpPr>
        <p:spPr>
          <a:xfrm>
            <a:off x="685800" y="1143000"/>
            <a:ext cx="5486040" cy="3085920"/>
          </a:xfrm>
          <a:prstGeom prst="rect">
            <a:avLst/>
          </a:prstGeom>
        </p:spPr>
      </p:sp>
      <p:sp>
        <p:nvSpPr>
          <p:cNvPr id="109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9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484D182-88DF-42E1-B13C-9D9C721BDDE7}"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PlaceHolder 1"/>
          <p:cNvSpPr>
            <a:spLocks noGrp="1"/>
          </p:cNvSpPr>
          <p:nvPr>
            <p:ph type="sldImg"/>
          </p:nvPr>
        </p:nvSpPr>
        <p:spPr>
          <a:xfrm>
            <a:off x="685800" y="1143000"/>
            <a:ext cx="5486040" cy="3085920"/>
          </a:xfrm>
          <a:prstGeom prst="rect">
            <a:avLst/>
          </a:prstGeom>
        </p:spPr>
      </p:sp>
      <p:sp>
        <p:nvSpPr>
          <p:cNvPr id="110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0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5C848EA-7B2F-4FCA-980D-A05BB3F6CDFD}"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PlaceHolder 1"/>
          <p:cNvSpPr>
            <a:spLocks noGrp="1"/>
          </p:cNvSpPr>
          <p:nvPr>
            <p:ph type="sldImg"/>
          </p:nvPr>
        </p:nvSpPr>
        <p:spPr>
          <a:xfrm>
            <a:off x="685800" y="1143000"/>
            <a:ext cx="5486040" cy="3085920"/>
          </a:xfrm>
          <a:prstGeom prst="rect">
            <a:avLst/>
          </a:prstGeom>
        </p:spPr>
      </p:sp>
      <p:sp>
        <p:nvSpPr>
          <p:cNvPr id="110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RMSE   =  inversely named </a:t>
            </a:r>
            <a:endParaRPr b="0" lang="en-US" sz="2000" spc="-1" strike="noStrike">
              <a:latin typeface="Arial"/>
            </a:endParaRPr>
          </a:p>
          <a:p>
            <a:pPr marL="216000" indent="-216000">
              <a:lnSpc>
                <a:spcPct val="100000"/>
              </a:lnSpc>
            </a:pPr>
            <a:r>
              <a:rPr b="0" lang="en-US" sz="2000" spc="-1" strike="noStrike">
                <a:latin typeface="Arial"/>
              </a:rPr>
              <a:t>Error, square it, Mean (take average), then root (sq root)</a:t>
            </a:r>
            <a:endParaRPr b="0" lang="en-US" sz="2000" spc="-1" strike="noStrike">
              <a:latin typeface="Arial"/>
            </a:endParaRPr>
          </a:p>
        </p:txBody>
      </p:sp>
      <p:sp>
        <p:nvSpPr>
          <p:cNvPr id="11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6542B55-209C-4C6C-9971-34CD2862FB7E}"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PlaceHolder 1"/>
          <p:cNvSpPr>
            <a:spLocks noGrp="1"/>
          </p:cNvSpPr>
          <p:nvPr>
            <p:ph type="sldImg"/>
          </p:nvPr>
        </p:nvSpPr>
        <p:spPr>
          <a:xfrm>
            <a:off x="685800" y="1143000"/>
            <a:ext cx="5486040" cy="3085920"/>
          </a:xfrm>
          <a:prstGeom prst="rect">
            <a:avLst/>
          </a:prstGeom>
        </p:spPr>
      </p:sp>
      <p:sp>
        <p:nvSpPr>
          <p:cNvPr id="110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In stats, we needed p values/ R sq adjusted R squared, etc….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Here… just optimize </a:t>
            </a:r>
            <a:endParaRPr b="0" lang="en-US" sz="2000" spc="-1" strike="noStrike">
              <a:latin typeface="Arial"/>
            </a:endParaRPr>
          </a:p>
        </p:txBody>
      </p:sp>
      <p:sp>
        <p:nvSpPr>
          <p:cNvPr id="110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DC1970C-54FD-449F-9410-AB8BD06B50C3}"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PlaceHolder 1"/>
          <p:cNvSpPr>
            <a:spLocks noGrp="1"/>
          </p:cNvSpPr>
          <p:nvPr>
            <p:ph type="sldImg"/>
          </p:nvPr>
        </p:nvSpPr>
        <p:spPr>
          <a:xfrm>
            <a:off x="685800" y="1143000"/>
            <a:ext cx="5486040" cy="3085920"/>
          </a:xfrm>
          <a:prstGeom prst="rect">
            <a:avLst/>
          </a:prstGeom>
        </p:spPr>
      </p:sp>
      <p:sp>
        <p:nvSpPr>
          <p:cNvPr id="110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 added a new feature and I only get this improvement? </a:t>
            </a:r>
            <a:endParaRPr b="0" lang="en-US" sz="2000" spc="-1" strike="noStrike">
              <a:latin typeface="Arial"/>
            </a:endParaRPr>
          </a:p>
        </p:txBody>
      </p:sp>
      <p:sp>
        <p:nvSpPr>
          <p:cNvPr id="111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5920449-7DD5-4412-9CDB-612E7E42FDDE}"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1" name="PlaceHolder 1"/>
          <p:cNvSpPr>
            <a:spLocks noGrp="1"/>
          </p:cNvSpPr>
          <p:nvPr>
            <p:ph type="sldImg"/>
          </p:nvPr>
        </p:nvSpPr>
        <p:spPr>
          <a:xfrm>
            <a:off x="685800" y="1143000"/>
            <a:ext cx="5486040" cy="3085920"/>
          </a:xfrm>
          <a:prstGeom prst="rect">
            <a:avLst/>
          </a:prstGeom>
        </p:spPr>
      </p:sp>
      <p:sp>
        <p:nvSpPr>
          <p:cNvPr id="111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That’s an essence in machine learning.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111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8C7521A-F19B-4C48-8B61-20A4842F50E2}"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PlaceHolder 1"/>
          <p:cNvSpPr>
            <a:spLocks noGrp="1"/>
          </p:cNvSpPr>
          <p:nvPr>
            <p:ph type="sldImg"/>
          </p:nvPr>
        </p:nvSpPr>
        <p:spPr>
          <a:xfrm>
            <a:off x="685800" y="1143000"/>
            <a:ext cx="5486040" cy="3085920"/>
          </a:xfrm>
          <a:prstGeom prst="rect">
            <a:avLst/>
          </a:prstGeom>
        </p:spPr>
      </p:sp>
      <p:sp>
        <p:nvSpPr>
          <p:cNvPr id="111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9:4:4 </a:t>
            </a:r>
            <a:endParaRPr b="0" lang="en-US" sz="2000" spc="-1" strike="noStrike">
              <a:latin typeface="Arial"/>
            </a:endParaRPr>
          </a:p>
          <a:p>
            <a:pPr marL="216000" indent="-216000">
              <a:lnSpc>
                <a:spcPct val="100000"/>
              </a:lnSpc>
            </a:pPr>
            <a:r>
              <a:rPr b="0" lang="en-US" sz="2000" spc="-1" strike="noStrike">
                <a:latin typeface="Arial"/>
              </a:rPr>
              <a:t>Magic numbers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11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55BB334-91E9-46E9-ACBD-0B490DCFC26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PlaceHolder 1"/>
          <p:cNvSpPr>
            <a:spLocks noGrp="1"/>
          </p:cNvSpPr>
          <p:nvPr>
            <p:ph type="sldImg"/>
          </p:nvPr>
        </p:nvSpPr>
        <p:spPr>
          <a:xfrm>
            <a:off x="685800" y="1143000"/>
            <a:ext cx="5486040" cy="3085920"/>
          </a:xfrm>
          <a:prstGeom prst="rect">
            <a:avLst/>
          </a:prstGeom>
        </p:spPr>
      </p:sp>
      <p:sp>
        <p:nvSpPr>
          <p:cNvPr id="111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9:4:4 </a:t>
            </a:r>
            <a:endParaRPr b="0" lang="en-US" sz="2000" spc="-1" strike="noStrike">
              <a:latin typeface="Arial"/>
            </a:endParaRPr>
          </a:p>
          <a:p>
            <a:pPr marL="216000" indent="-216000">
              <a:lnSpc>
                <a:spcPct val="100000"/>
              </a:lnSpc>
            </a:pPr>
            <a:r>
              <a:rPr b="0" lang="en-US" sz="2000" spc="-1" strike="noStrike">
                <a:latin typeface="Arial"/>
              </a:rPr>
              <a:t>Magic numbers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11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1E00F7F-A0A5-495C-977A-E6A8DA05ED7B}"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PlaceHolder 1"/>
          <p:cNvSpPr>
            <a:spLocks noGrp="1"/>
          </p:cNvSpPr>
          <p:nvPr>
            <p:ph type="sldImg"/>
          </p:nvPr>
        </p:nvSpPr>
        <p:spPr>
          <a:xfrm>
            <a:off x="685800" y="1143000"/>
            <a:ext cx="5486040" cy="3085920"/>
          </a:xfrm>
          <a:prstGeom prst="rect">
            <a:avLst/>
          </a:prstGeom>
        </p:spPr>
      </p:sp>
      <p:sp>
        <p:nvSpPr>
          <p:cNvPr id="112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2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6CA7579-A7B7-4E8A-BF73-D684A60A573E}"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PlaceHolder 1"/>
          <p:cNvSpPr>
            <a:spLocks noGrp="1"/>
          </p:cNvSpPr>
          <p:nvPr>
            <p:ph type="sldImg"/>
          </p:nvPr>
        </p:nvSpPr>
        <p:spPr>
          <a:xfrm>
            <a:off x="685800" y="1143000"/>
            <a:ext cx="5486040" cy="3085920"/>
          </a:xfrm>
          <a:prstGeom prst="rect">
            <a:avLst/>
          </a:prstGeom>
        </p:spPr>
      </p:sp>
      <p:sp>
        <p:nvSpPr>
          <p:cNvPr id="112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2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C422A05-DB43-43A3-841E-3D1ACF764AD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PlaceHolder 1"/>
          <p:cNvSpPr>
            <a:spLocks noGrp="1"/>
          </p:cNvSpPr>
          <p:nvPr>
            <p:ph type="sldImg"/>
          </p:nvPr>
        </p:nvSpPr>
        <p:spPr>
          <a:xfrm>
            <a:off x="685800" y="1143000"/>
            <a:ext cx="5486040" cy="3085920"/>
          </a:xfrm>
          <a:prstGeom prst="rect">
            <a:avLst/>
          </a:prstGeom>
        </p:spPr>
      </p:sp>
      <p:sp>
        <p:nvSpPr>
          <p:cNvPr id="112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If we added water a secret ingredient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get 143</a:t>
            </a:r>
            <a:endParaRPr b="0" lang="en-US" sz="2000" spc="-1" strike="noStrike">
              <a:latin typeface="Arial"/>
            </a:endParaRPr>
          </a:p>
        </p:txBody>
      </p:sp>
      <p:sp>
        <p:nvSpPr>
          <p:cNvPr id="112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97C7642-16F1-4336-ACAA-29807DE4F866}"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PlaceHolder 1"/>
          <p:cNvSpPr>
            <a:spLocks noGrp="1"/>
          </p:cNvSpPr>
          <p:nvPr>
            <p:ph type="sldImg"/>
          </p:nvPr>
        </p:nvSpPr>
        <p:spPr>
          <a:xfrm>
            <a:off x="685800" y="1143000"/>
            <a:ext cx="5486040" cy="3085920"/>
          </a:xfrm>
          <a:prstGeom prst="rect">
            <a:avLst/>
          </a:prstGeom>
        </p:spPr>
      </p:sp>
      <p:sp>
        <p:nvSpPr>
          <p:cNvPr id="113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As usual, our favorite bumbler forgot to buy the assigned textbook, but, luckily, he jotted down an equation from the blackboard (it’s the 90s) and now he’s got one night to learn enough to pass your exam. You’re his calculus prof in this story, by the way — I applaud your patience. </a:t>
            </a:r>
            <a:endParaRPr b="0" lang="en-US" sz="1200" spc="-1" strike="noStrike">
              <a:latin typeface="Arial"/>
            </a:endParaRPr>
          </a:p>
        </p:txBody>
      </p:sp>
      <p:sp>
        <p:nvSpPr>
          <p:cNvPr id="113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BBA0894-8544-478A-B661-ABC2B1C9A506}"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sldImg"/>
          </p:nvPr>
        </p:nvSpPr>
        <p:spPr>
          <a:xfrm>
            <a:off x="685800" y="1143000"/>
            <a:ext cx="5486040" cy="3085920"/>
          </a:xfrm>
          <a:prstGeom prst="rect">
            <a:avLst/>
          </a:prstGeom>
        </p:spPr>
      </p:sp>
      <p:sp>
        <p:nvSpPr>
          <p:cNvPr id="113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No explicit rules ( that’s the opposite of ML] </a:t>
            </a:r>
            <a:endParaRPr b="0" lang="en-US" sz="2000" spc="-1" strike="noStrike">
              <a:latin typeface="Arial"/>
            </a:endParaRPr>
          </a:p>
          <a:p>
            <a:pPr marL="216000" indent="-216000">
              <a:lnSpc>
                <a:spcPct val="100000"/>
              </a:lnSpc>
            </a:pPr>
            <a:r>
              <a:rPr b="0" lang="en-US" sz="2000" spc="-1" strike="noStrike">
                <a:latin typeface="Arial"/>
              </a:rPr>
              <a:t>No other examples for ML to learn </a:t>
            </a:r>
            <a:endParaRPr b="0" lang="en-US" sz="2000" spc="-1" strike="noStrike">
              <a:latin typeface="Arial"/>
            </a:endParaRPr>
          </a:p>
        </p:txBody>
      </p:sp>
      <p:sp>
        <p:nvSpPr>
          <p:cNvPr id="113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20692D7-163F-4465-B2B7-AC4EDC85FB3D}"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PlaceHolder 1"/>
          <p:cNvSpPr>
            <a:spLocks noGrp="1"/>
          </p:cNvSpPr>
          <p:nvPr>
            <p:ph type="sldImg"/>
          </p:nvPr>
        </p:nvSpPr>
        <p:spPr>
          <a:xfrm>
            <a:off x="685800" y="1143000"/>
            <a:ext cx="5486040" cy="3085920"/>
          </a:xfrm>
          <a:prstGeom prst="rect">
            <a:avLst/>
          </a:prstGeom>
        </p:spPr>
      </p:sp>
      <p:sp>
        <p:nvSpPr>
          <p:cNvPr id="113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Just like an </a:t>
            </a:r>
            <a:r>
              <a:rPr b="0" lang="en-US" sz="1200" spc="-1" strike="noStrike" u="sng">
                <a:solidFill>
                  <a:srgbClr val="000000"/>
                </a:solidFill>
                <a:uFillTx/>
                <a:latin typeface="+mn-lt"/>
                <a:ea typeface="+mn-ea"/>
                <a:hlinkClick r:id="rId1"/>
              </a:rPr>
              <a:t>AI algorithm</a:t>
            </a:r>
            <a:r>
              <a:rPr b="0" lang="en-US" sz="1200" spc="-1" strike="noStrike">
                <a:solidFill>
                  <a:srgbClr val="000000"/>
                </a:solidFill>
                <a:latin typeface="+mn-lt"/>
                <a:ea typeface="+mn-ea"/>
              </a:rPr>
              <a:t>, his goal is to find a data pattern that he can turn into a recipe (</a:t>
            </a:r>
            <a:r>
              <a:rPr b="0" i="1" lang="en-US" sz="1200" spc="-1" strike="noStrike">
                <a:solidFill>
                  <a:srgbClr val="000000"/>
                </a:solidFill>
                <a:latin typeface="+mn-lt"/>
                <a:ea typeface="+mn-ea"/>
              </a:rPr>
              <a:t>“</a:t>
            </a:r>
            <a:r>
              <a:rPr b="0" i="1" lang="en-US" sz="1200" spc="-1" strike="noStrike" u="sng">
                <a:solidFill>
                  <a:srgbClr val="000000"/>
                </a:solidFill>
                <a:uFillTx/>
                <a:latin typeface="+mn-lt"/>
                <a:ea typeface="+mn-ea"/>
                <a:hlinkClick r:id="rId2"/>
              </a:rPr>
              <a:t>model</a:t>
            </a:r>
            <a:r>
              <a:rPr b="0" i="1" lang="en-US" sz="1200" spc="-1" strike="noStrike">
                <a:solidFill>
                  <a:srgbClr val="000000"/>
                </a:solidFill>
                <a:latin typeface="+mn-lt"/>
                <a:ea typeface="+mn-ea"/>
              </a:rPr>
              <a:t>”</a:t>
            </a:r>
            <a:r>
              <a:rPr b="0" lang="en-US" sz="1200" spc="-1" strike="noStrike">
                <a:solidFill>
                  <a:srgbClr val="000000"/>
                </a:solidFill>
                <a:latin typeface="+mn-lt"/>
                <a:ea typeface="+mn-ea"/>
              </a:rPr>
              <a:t>) that successfully takes him from the </a:t>
            </a:r>
            <a:r>
              <a:rPr b="0" lang="en-US" sz="1200" spc="-1" strike="noStrike" u="sng">
                <a:solidFill>
                  <a:srgbClr val="000000"/>
                </a:solidFill>
                <a:uFillTx/>
                <a:latin typeface="+mn-lt"/>
                <a:ea typeface="+mn-ea"/>
                <a:hlinkClick r:id="rId3"/>
              </a:rPr>
              <a:t>input</a:t>
            </a:r>
            <a:r>
              <a:rPr b="0" lang="en-US" sz="1200" spc="-1" strike="noStrike">
                <a:solidFill>
                  <a:srgbClr val="000000"/>
                </a:solidFill>
                <a:latin typeface="+mn-lt"/>
                <a:ea typeface="+mn-ea"/>
              </a:rPr>
              <a:t> on the left of the “=” to the </a:t>
            </a:r>
            <a:r>
              <a:rPr b="0" lang="en-US" sz="1200" spc="-1" strike="noStrike" u="sng">
                <a:solidFill>
                  <a:srgbClr val="000000"/>
                </a:solidFill>
                <a:uFillTx/>
                <a:latin typeface="+mn-lt"/>
                <a:ea typeface="+mn-ea"/>
                <a:hlinkClick r:id="rId4"/>
              </a:rPr>
              <a:t>output</a:t>
            </a:r>
            <a:r>
              <a:rPr b="0" lang="en-US" sz="1200" spc="-1" strike="noStrike">
                <a:solidFill>
                  <a:srgbClr val="000000"/>
                </a:solidFill>
                <a:latin typeface="+mn-lt"/>
                <a:ea typeface="+mn-ea"/>
              </a:rPr>
              <a:t> on the right-hand side. </a:t>
            </a:r>
            <a:endParaRPr b="0" lang="en-US" sz="1200" spc="-1" strike="noStrike">
              <a:latin typeface="Arial"/>
            </a:endParaRPr>
          </a:p>
        </p:txBody>
      </p:sp>
      <p:sp>
        <p:nvSpPr>
          <p:cNvPr id="113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11F3A35-4AE7-4DB4-879D-BAB4D599DF22}"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sldImg"/>
          </p:nvPr>
        </p:nvSpPr>
        <p:spPr>
          <a:xfrm>
            <a:off x="685800" y="1143000"/>
            <a:ext cx="5486040" cy="3085920"/>
          </a:xfrm>
          <a:prstGeom prst="rect">
            <a:avLst/>
          </a:prstGeom>
        </p:spPr>
      </p:sp>
      <p:sp>
        <p:nvSpPr>
          <p:cNvPr id="113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4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FB9798C-4F8A-4B5F-922D-AB2FD6F65709}"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PlaceHolder 1"/>
          <p:cNvSpPr>
            <a:spLocks noGrp="1"/>
          </p:cNvSpPr>
          <p:nvPr>
            <p:ph type="sldImg"/>
          </p:nvPr>
        </p:nvSpPr>
        <p:spPr>
          <a:xfrm>
            <a:off x="685800" y="1143000"/>
            <a:ext cx="5486040" cy="3085920"/>
          </a:xfrm>
          <a:prstGeom prst="rect">
            <a:avLst/>
          </a:prstGeom>
        </p:spPr>
      </p:sp>
      <p:sp>
        <p:nvSpPr>
          <p:cNvPr id="114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That’s exactly what validation (</a:t>
            </a:r>
            <a:r>
              <a:rPr b="0" lang="en-US" sz="1200" spc="-1" strike="noStrike" u="sng">
                <a:solidFill>
                  <a:srgbClr val="000000"/>
                </a:solidFill>
                <a:uFillTx/>
                <a:latin typeface="+mn-lt"/>
                <a:ea typeface="+mn-ea"/>
                <a:hlinkClick r:id="rId1"/>
              </a:rPr>
              <a:t>step 8</a:t>
            </a:r>
            <a:r>
              <a:rPr b="0" lang="en-US" sz="1200" spc="-1" strike="noStrike">
                <a:solidFill>
                  <a:srgbClr val="000000"/>
                </a:solidFill>
                <a:latin typeface="+mn-lt"/>
                <a:ea typeface="+mn-ea"/>
              </a:rPr>
              <a:t>) in machine learning is. Validation creates a safe, low-stakes opportunity for students to try their recipes on examples they haven’t studied explicitly. That’s how they get a signal about whether they’re ready for the real exam.</a:t>
            </a:r>
            <a:endParaRPr b="0" lang="en-US" sz="1200" spc="-1" strike="noStrike">
              <a:latin typeface="Arial"/>
            </a:endParaRPr>
          </a:p>
        </p:txBody>
      </p:sp>
      <p:sp>
        <p:nvSpPr>
          <p:cNvPr id="114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F4804D3-CE7F-4CBC-AA15-5F134D57C92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PlaceHolder 1"/>
          <p:cNvSpPr>
            <a:spLocks noGrp="1"/>
          </p:cNvSpPr>
          <p:nvPr>
            <p:ph type="sldImg"/>
          </p:nvPr>
        </p:nvSpPr>
        <p:spPr>
          <a:xfrm>
            <a:off x="685800" y="1143000"/>
            <a:ext cx="5486040" cy="3085920"/>
          </a:xfrm>
          <a:prstGeom prst="rect">
            <a:avLst/>
          </a:prstGeom>
        </p:spPr>
      </p:sp>
      <p:sp>
        <p:nvSpPr>
          <p:cNvPr id="114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(Mr. Bean is very lucky to have a professor like you. Thank you for sending him additional examples to try in the comfort and safety of his dorm room!)</a:t>
            </a:r>
            <a:endParaRPr b="0" lang="en-US" sz="1200" spc="-1" strike="noStrike">
              <a:latin typeface="Arial"/>
            </a:endParaRPr>
          </a:p>
          <a:p>
            <a:pPr marL="216000" indent="-216000">
              <a:lnSpc>
                <a:spcPct val="100000"/>
              </a:lnSpc>
            </a:pPr>
            <a:br/>
            <a:endParaRPr b="0" lang="en-US" sz="1200" spc="-1" strike="noStrike">
              <a:latin typeface="Arial"/>
            </a:endParaRPr>
          </a:p>
        </p:txBody>
      </p:sp>
      <p:sp>
        <p:nvSpPr>
          <p:cNvPr id="114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18ACFCE-324E-41CA-9C98-75360619AB6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PlaceHolder 1"/>
          <p:cNvSpPr>
            <a:spLocks noGrp="1"/>
          </p:cNvSpPr>
          <p:nvPr>
            <p:ph type="sldImg"/>
          </p:nvPr>
        </p:nvSpPr>
        <p:spPr>
          <a:xfrm>
            <a:off x="685800" y="1143000"/>
            <a:ext cx="5486040" cy="3085920"/>
          </a:xfrm>
          <a:prstGeom prst="rect">
            <a:avLst/>
          </a:prstGeom>
        </p:spPr>
      </p:sp>
      <p:sp>
        <p:nvSpPr>
          <p:cNvPr id="114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12 Steps to Applied AI. A roadmap for every machine learning… | by Cassie Kozyrkov | The Startup | Medium</a:t>
            </a:r>
            <a:endParaRPr b="0" lang="en-US" sz="2000" spc="-1" strike="noStrike">
              <a:latin typeface="Arial"/>
            </a:endParaRPr>
          </a:p>
          <a:p>
            <a:pPr marL="216000" indent="-216000">
              <a:lnSpc>
                <a:spcPct val="100000"/>
              </a:lnSpc>
            </a:pPr>
            <a:r>
              <a:rPr b="0" lang="en-US" sz="2000" spc="-1" strike="noStrike">
                <a:latin typeface="Arial"/>
              </a:rPr>
              <a:t>https://medium.com/swlh/12-steps-to-applied-ai-2fdad7fdcdf3</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If he chooses to start over, he might go back to training (</a:t>
            </a:r>
            <a:r>
              <a:rPr b="0" lang="en-US" sz="1200" spc="-1" strike="noStrike" u="sng">
                <a:solidFill>
                  <a:srgbClr val="000000"/>
                </a:solidFill>
                <a:uFillTx/>
                <a:latin typeface="+mn-lt"/>
                <a:ea typeface="+mn-ea"/>
                <a:hlinkClick r:id="rId1"/>
              </a:rPr>
              <a:t>step 6</a:t>
            </a:r>
            <a:r>
              <a:rPr b="0" lang="en-US" sz="1200" spc="-1" strike="noStrike">
                <a:solidFill>
                  <a:srgbClr val="000000"/>
                </a:solidFill>
                <a:latin typeface="+mn-lt"/>
                <a:ea typeface="+mn-ea"/>
              </a:rPr>
              <a:t>) and search for new patterns in the data he already has (that single paltry datapoint) or he might go even further back and consider adjusting the data he’s working with (if it were me, I’d be begging you for a bunch of additional examples, which would mean going all the way back to </a:t>
            </a:r>
            <a:r>
              <a:rPr b="0" lang="en-US" sz="1200" spc="-1" strike="noStrike" u="sng">
                <a:solidFill>
                  <a:srgbClr val="000000"/>
                </a:solidFill>
                <a:uFillTx/>
                <a:latin typeface="+mn-lt"/>
                <a:ea typeface="+mn-ea"/>
                <a:hlinkClick r:id="rId2"/>
              </a:rPr>
              <a:t>step 2 in my guide</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Students (and ML/AI engineers) are allowed to bounce back and forth between looking for patterns and validating their new recipes as much as they like. (But don’t stay up all night studying!)</a:t>
            </a:r>
            <a:endParaRPr b="0" lang="en-US" sz="1200" spc="-1" strike="noStrike">
              <a:latin typeface="Arial"/>
            </a:endParaRPr>
          </a:p>
        </p:txBody>
      </p:sp>
      <p:sp>
        <p:nvSpPr>
          <p:cNvPr id="114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C8304BD-03F4-47B7-8B87-C284C03A7A4E}"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PlaceHolder 1"/>
          <p:cNvSpPr>
            <a:spLocks noGrp="1"/>
          </p:cNvSpPr>
          <p:nvPr>
            <p:ph type="sldImg"/>
          </p:nvPr>
        </p:nvSpPr>
        <p:spPr>
          <a:xfrm>
            <a:off x="685800" y="1143000"/>
            <a:ext cx="5486040" cy="3085920"/>
          </a:xfrm>
          <a:prstGeom prst="rect">
            <a:avLst/>
          </a:prstGeom>
        </p:spPr>
      </p:sp>
      <p:sp>
        <p:nvSpPr>
          <p:cNvPr id="107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7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4EFA915-74C5-4C23-AAE0-77E9DF6AFD9C}"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PlaceHolder 1"/>
          <p:cNvSpPr>
            <a:spLocks noGrp="1"/>
          </p:cNvSpPr>
          <p:nvPr>
            <p:ph type="sldImg"/>
          </p:nvPr>
        </p:nvSpPr>
        <p:spPr>
          <a:xfrm>
            <a:off x="685800" y="1143000"/>
            <a:ext cx="5486040" cy="3085920"/>
          </a:xfrm>
          <a:prstGeom prst="rect">
            <a:avLst/>
          </a:prstGeom>
        </p:spPr>
      </p:sp>
      <p:sp>
        <p:nvSpPr>
          <p:cNvPr id="115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Finally, at 3 AM, Mr. Bean found a pattern that works correctly on all the validation examples you’ve given him.</a:t>
            </a:r>
            <a:endParaRPr b="0" lang="en-US" sz="1200" spc="-1" strike="noStrike">
              <a:latin typeface="Arial"/>
            </a:endParaRPr>
          </a:p>
          <a:p>
            <a:pPr marL="216000" indent="-216000">
              <a:lnSpc>
                <a:spcPct val="100000"/>
              </a:lnSpc>
            </a:pPr>
            <a:br/>
            <a:endParaRPr b="0" lang="en-US" sz="1200" spc="-1" strike="noStrike">
              <a:latin typeface="Arial"/>
            </a:endParaRPr>
          </a:p>
        </p:txBody>
      </p:sp>
      <p:sp>
        <p:nvSpPr>
          <p:cNvPr id="115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AC6888E-18AE-44C7-84CA-FAE82963773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PlaceHolder 1"/>
          <p:cNvSpPr>
            <a:spLocks noGrp="1"/>
          </p:cNvSpPr>
          <p:nvPr>
            <p:ph type="sldImg"/>
          </p:nvPr>
        </p:nvSpPr>
        <p:spPr>
          <a:xfrm>
            <a:off x="685800" y="1143000"/>
            <a:ext cx="5486040" cy="3085920"/>
          </a:xfrm>
          <a:prstGeom prst="rect">
            <a:avLst/>
          </a:prstGeom>
        </p:spPr>
      </p:sp>
      <p:sp>
        <p:nvSpPr>
          <p:cNvPr id="115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You’re practically roaring, </a:t>
            </a:r>
            <a:r>
              <a:rPr b="0" i="1" lang="en-US" sz="1200" spc="-1" strike="noStrike">
                <a:solidFill>
                  <a:srgbClr val="000000"/>
                </a:solidFill>
                <a:latin typeface="+mn-lt"/>
                <a:ea typeface="+mn-ea"/>
              </a:rPr>
              <a:t>“Of course not!!!!”</a:t>
            </a:r>
            <a:endParaRPr b="0" lang="en-US" sz="1200" spc="-1" strike="noStrike">
              <a:latin typeface="Arial"/>
            </a:endParaRPr>
          </a:p>
          <a:p>
            <a:pPr marL="216000" indent="-216000">
              <a:lnSpc>
                <a:spcPct val="100000"/>
              </a:lnSpc>
            </a:pPr>
            <a:br/>
            <a:endParaRPr b="0" lang="en-US" sz="1200" spc="-1" strike="noStrike">
              <a:latin typeface="Arial"/>
            </a:endParaRPr>
          </a:p>
        </p:txBody>
      </p:sp>
      <p:sp>
        <p:nvSpPr>
          <p:cNvPr id="115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04D6544-0697-4E2D-BB44-4509A0DA5246}"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PlaceHolder 1"/>
          <p:cNvSpPr>
            <a:spLocks noGrp="1"/>
          </p:cNvSpPr>
          <p:nvPr>
            <p:ph type="sldImg"/>
          </p:nvPr>
        </p:nvSpPr>
        <p:spPr>
          <a:xfrm>
            <a:off x="685800" y="1143000"/>
            <a:ext cx="5486040" cy="3085920"/>
          </a:xfrm>
          <a:prstGeom prst="rect">
            <a:avLst/>
          </a:prstGeom>
        </p:spPr>
      </p:sp>
      <p:sp>
        <p:nvSpPr>
          <p:cNvPr id="115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For all you know, he might have hacked together a crazy recipe that overfits, er, contorts itself to fit those specific examples he has been staring at all night. Perhaps he has just memorized all the answers and </a:t>
            </a:r>
            <a:r>
              <a:rPr b="0" i="1" lang="en-US" sz="1200" spc="-1" strike="noStrike">
                <a:solidFill>
                  <a:srgbClr val="000000"/>
                </a:solidFill>
                <a:latin typeface="+mn-lt"/>
                <a:ea typeface="+mn-ea"/>
              </a:rPr>
              <a:t>that’s </a:t>
            </a:r>
            <a:r>
              <a:rPr b="0" lang="en-US" sz="1200" spc="-1" strike="noStrike">
                <a:solidFill>
                  <a:srgbClr val="000000"/>
                </a:solidFill>
                <a:latin typeface="+mn-lt"/>
                <a:ea typeface="+mn-ea"/>
              </a:rPr>
              <a:t>his recipe — looking them up from memory. There’s no guarantee he understands anything general enough to handle new problems.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
        <p:nvSpPr>
          <p:cNvPr id="115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D0631CC-4D2E-420F-BC1D-78A28B0BBD4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PlaceHolder 1"/>
          <p:cNvSpPr>
            <a:spLocks noGrp="1"/>
          </p:cNvSpPr>
          <p:nvPr>
            <p:ph type="sldImg"/>
          </p:nvPr>
        </p:nvSpPr>
        <p:spPr>
          <a:xfrm>
            <a:off x="685800" y="1143000"/>
            <a:ext cx="5486040" cy="3085920"/>
          </a:xfrm>
          <a:prstGeom prst="rect">
            <a:avLst/>
          </a:prstGeom>
        </p:spPr>
      </p:sp>
      <p:sp>
        <p:nvSpPr>
          <p:cNvPr id="116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So, is Mr. Bean’s best good enough? Should you give him a pass to go on to the next step (where you </a:t>
            </a:r>
            <a:r>
              <a:rPr b="0" lang="en-US" sz="1200" spc="-1" strike="noStrike" u="sng">
                <a:solidFill>
                  <a:srgbClr val="000000"/>
                </a:solidFill>
                <a:uFillTx/>
                <a:latin typeface="+mn-lt"/>
                <a:ea typeface="+mn-ea"/>
                <a:hlinkClick r:id="rId1"/>
              </a:rPr>
              <a:t>productionize</a:t>
            </a:r>
            <a:r>
              <a:rPr b="0" lang="en-US" sz="1200" spc="-1" strike="noStrike">
                <a:solidFill>
                  <a:srgbClr val="000000"/>
                </a:solidFill>
                <a:latin typeface="+mn-lt"/>
                <a:ea typeface="+mn-ea"/>
              </a:rPr>
              <a:t> him for mathematics in the wild) or should you delicately suggest he switch majors?</a:t>
            </a:r>
            <a:endParaRPr b="0" lang="en-US" sz="1200" spc="-1" strike="noStrike">
              <a:latin typeface="Arial"/>
            </a:endParaRPr>
          </a:p>
        </p:txBody>
      </p:sp>
      <p:sp>
        <p:nvSpPr>
          <p:cNvPr id="116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04E2C50-D59F-4AA2-9AD0-A608D2C0079D}"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PlaceHolder 1"/>
          <p:cNvSpPr>
            <a:spLocks noGrp="1"/>
          </p:cNvSpPr>
          <p:nvPr>
            <p:ph type="sldImg"/>
          </p:nvPr>
        </p:nvSpPr>
        <p:spPr>
          <a:xfrm>
            <a:off x="685800" y="1143000"/>
            <a:ext cx="5486040" cy="3085920"/>
          </a:xfrm>
          <a:prstGeom prst="rect">
            <a:avLst/>
          </a:prstGeom>
        </p:spPr>
      </p:sp>
      <p:sp>
        <p:nvSpPr>
          <p:cNvPr id="116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Training, validation, and test phases in AI — explained in a way you’ll never forget | by Cassie Kozyrkov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https://towardsdatascience.com/training-validation-and-test-phases-in-ai-explained-in-a-way-youll-never-forget-744be50154e8 </a:t>
            </a:r>
            <a:endParaRPr b="0" lang="en-US" sz="2000" spc="-1" strike="noStrike">
              <a:latin typeface="Arial"/>
            </a:endParaRPr>
          </a:p>
        </p:txBody>
      </p:sp>
      <p:sp>
        <p:nvSpPr>
          <p:cNvPr id="116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903A57A-BB59-4DEB-AAD8-E1012ACA89E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PlaceHolder 1"/>
          <p:cNvSpPr>
            <a:spLocks noGrp="1"/>
          </p:cNvSpPr>
          <p:nvPr>
            <p:ph type="sldImg"/>
          </p:nvPr>
        </p:nvSpPr>
        <p:spPr>
          <a:xfrm>
            <a:off x="685800" y="1143000"/>
            <a:ext cx="5486040" cy="3085920"/>
          </a:xfrm>
          <a:prstGeom prst="rect">
            <a:avLst/>
          </a:prstGeom>
        </p:spPr>
      </p:sp>
      <p:sp>
        <p:nvSpPr>
          <p:cNvPr id="116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If all you care about is failing unworthy students, you don’t need a validation phase. All you need is testing. Poor Mr. Bean trains, finds a pattern (</a:t>
            </a:r>
            <a:r>
              <a:rPr b="0" lang="en-US" sz="1200" spc="-1" strike="noStrike" u="sng">
                <a:solidFill>
                  <a:srgbClr val="000000"/>
                </a:solidFill>
                <a:uFillTx/>
                <a:latin typeface="+mn-lt"/>
                <a:ea typeface="+mn-ea"/>
                <a:hlinkClick r:id="rId1"/>
              </a:rPr>
              <a:t>it was a stupid pattern</a:t>
            </a:r>
            <a:r>
              <a:rPr b="0" lang="en-US" sz="1200" spc="-1" strike="noStrike">
                <a:solidFill>
                  <a:srgbClr val="000000"/>
                </a:solidFill>
                <a:latin typeface="+mn-lt"/>
                <a:ea typeface="+mn-ea"/>
              </a:rPr>
              <a:t>), rushes to your exam, fails the exam, and gets kicked out of the math major. You caught and executed an ignoramus. Great job!</a:t>
            </a:r>
            <a:endParaRPr b="0" lang="en-US" sz="1200" spc="-1" strike="noStrike">
              <a:latin typeface="Arial"/>
            </a:endParaRPr>
          </a:p>
        </p:txBody>
      </p:sp>
      <p:sp>
        <p:nvSpPr>
          <p:cNvPr id="116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E01A25A-DC28-4E89-9914-3C30245211E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PlaceHolder 1"/>
          <p:cNvSpPr>
            <a:spLocks noGrp="1"/>
          </p:cNvSpPr>
          <p:nvPr>
            <p:ph type="sldImg"/>
          </p:nvPr>
        </p:nvSpPr>
        <p:spPr>
          <a:xfrm>
            <a:off x="685800" y="1143000"/>
            <a:ext cx="5486040" cy="3085920"/>
          </a:xfrm>
          <a:prstGeom prst="rect">
            <a:avLst/>
          </a:prstGeom>
        </p:spPr>
      </p:sp>
      <p:sp>
        <p:nvSpPr>
          <p:cNvPr id="116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7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595DBD7-148F-4834-80B5-9C6F892808B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PlaceHolder 1"/>
          <p:cNvSpPr>
            <a:spLocks noGrp="1"/>
          </p:cNvSpPr>
          <p:nvPr>
            <p:ph type="sldImg"/>
          </p:nvPr>
        </p:nvSpPr>
        <p:spPr>
          <a:xfrm>
            <a:off x="685800" y="1143000"/>
            <a:ext cx="5486040" cy="3085920"/>
          </a:xfrm>
          <a:prstGeom prst="rect">
            <a:avLst/>
          </a:prstGeom>
        </p:spPr>
      </p:sp>
      <p:sp>
        <p:nvSpPr>
          <p:cNvPr id="107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7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3252459-20D6-4D3A-B3FF-130904652398}"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PlaceHolder 1"/>
          <p:cNvSpPr>
            <a:spLocks noGrp="1"/>
          </p:cNvSpPr>
          <p:nvPr>
            <p:ph type="sldImg"/>
          </p:nvPr>
        </p:nvSpPr>
        <p:spPr>
          <a:xfrm>
            <a:off x="685800" y="1143000"/>
            <a:ext cx="5486040" cy="3085920"/>
          </a:xfrm>
          <a:prstGeom prst="rect">
            <a:avLst/>
          </a:prstGeom>
        </p:spPr>
      </p:sp>
      <p:sp>
        <p:nvSpPr>
          <p:cNvPr id="117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7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AC918FC-09F3-48AD-BFC7-EA4FD41B1E7D}"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4" name="PlaceHolder 1"/>
          <p:cNvSpPr>
            <a:spLocks noGrp="1"/>
          </p:cNvSpPr>
          <p:nvPr>
            <p:ph type="sldImg"/>
          </p:nvPr>
        </p:nvSpPr>
        <p:spPr>
          <a:xfrm>
            <a:off x="685800" y="1143000"/>
            <a:ext cx="5486040" cy="3085920"/>
          </a:xfrm>
          <a:prstGeom prst="rect">
            <a:avLst/>
          </a:prstGeom>
        </p:spPr>
      </p:sp>
      <p:sp>
        <p:nvSpPr>
          <p:cNvPr id="117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If you really care about your students, it would be sad to find out that their attempts at a recipe are silly only after it’s too late to help them. (On the final exam itself.) What are you, a teacher or an executioner?</a:t>
            </a:r>
            <a:endParaRPr b="0" lang="en-US" sz="1200" spc="-1" strike="noStrike">
              <a:latin typeface="Arial"/>
            </a:endParaRPr>
          </a:p>
        </p:txBody>
      </p:sp>
      <p:sp>
        <p:nvSpPr>
          <p:cNvPr id="117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DEA5E5D-D33F-4B35-B54E-A7810035523F}"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PlaceHolder 1"/>
          <p:cNvSpPr>
            <a:spLocks noGrp="1"/>
          </p:cNvSpPr>
          <p:nvPr>
            <p:ph type="sldImg"/>
          </p:nvPr>
        </p:nvSpPr>
        <p:spPr>
          <a:xfrm>
            <a:off x="685800" y="1143000"/>
            <a:ext cx="5486040" cy="3085920"/>
          </a:xfrm>
          <a:prstGeom prst="rect">
            <a:avLst/>
          </a:prstGeom>
        </p:spPr>
      </p:sp>
      <p:sp>
        <p:nvSpPr>
          <p:cNvPr id="117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How to be an AI idiot. 7 ways to royally mess up your machine… | by Cassie Kozyrkov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https://towardsdatascience.com/how-to-be-an-ai-idiot-8559c65d91a8</a:t>
            </a:r>
            <a:endParaRPr b="0" lang="en-US" sz="2000" spc="-1" strike="noStrike">
              <a:latin typeface="Arial"/>
            </a:endParaRPr>
          </a:p>
        </p:txBody>
      </p:sp>
      <p:sp>
        <p:nvSpPr>
          <p:cNvPr id="117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B5127BD-D07B-4110-A5DE-DB42675473CA}"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0" name="PlaceHolder 1"/>
          <p:cNvSpPr>
            <a:spLocks noGrp="1"/>
          </p:cNvSpPr>
          <p:nvPr>
            <p:ph type="sldImg"/>
          </p:nvPr>
        </p:nvSpPr>
        <p:spPr>
          <a:xfrm>
            <a:off x="685800" y="1143000"/>
            <a:ext cx="5486040" cy="3085920"/>
          </a:xfrm>
          <a:prstGeom prst="rect">
            <a:avLst/>
          </a:prstGeom>
        </p:spPr>
      </p:sp>
      <p:sp>
        <p:nvSpPr>
          <p:cNvPr id="118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python - Pandas - change the order of levels of factor-type object - Stack Overflow</a:t>
            </a:r>
            <a:endParaRPr b="0" lang="en-US" sz="2000" spc="-1" strike="noStrike">
              <a:latin typeface="Arial"/>
            </a:endParaRPr>
          </a:p>
          <a:p>
            <a:pPr marL="216000" indent="-216000">
              <a:lnSpc>
                <a:spcPct val="100000"/>
              </a:lnSpc>
            </a:pPr>
            <a:r>
              <a:rPr b="0" lang="en-US" sz="2000" spc="-1" strike="noStrike" u="sng">
                <a:solidFill>
                  <a:srgbClr val="000000"/>
                </a:solidFill>
                <a:uFillTx/>
                <a:latin typeface="Arial"/>
                <a:hlinkClick r:id="rId1"/>
              </a:rPr>
              <a:t>https://stackoverflow.com/questions/38023881/pandas-change-the-order-of-levels-of-factor-type-object</a:t>
            </a:r>
            <a:r>
              <a:rPr b="0" lang="en-US" sz="2000" spc="-1" strike="noStrike">
                <a:solidFill>
                  <a:srgbClr val="000000"/>
                </a:solidFill>
                <a:latin typeface="Arial"/>
              </a:rPr>
              <a:t> </a:t>
            </a:r>
            <a:endParaRPr b="0" lang="en-US" sz="2000" spc="-1" strike="noStrike">
              <a:latin typeface="Arial"/>
            </a:endParaRPr>
          </a:p>
          <a:p>
            <a:pPr marL="216000" indent="-216000">
              <a:lnSpc>
                <a:spcPct val="100000"/>
              </a:lnSpc>
            </a:pPr>
            <a:r>
              <a:rPr b="0" lang="en-US" sz="2000" spc="-1" strike="noStrike">
                <a:solidFill>
                  <a:srgbClr val="000000"/>
                </a:solidFill>
                <a:latin typeface="Arial"/>
              </a:rPr>
              <a:t> </a:t>
            </a:r>
            <a:endParaRPr b="0" lang="en-US" sz="2000" spc="-1" strike="noStrike">
              <a:latin typeface="Arial"/>
            </a:endParaRPr>
          </a:p>
        </p:txBody>
      </p:sp>
      <p:sp>
        <p:nvSpPr>
          <p:cNvPr id="118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1E933CB-3EED-4425-95DB-5955CCDAB66C}" type="slidenum">
              <a:rPr b="0" lang="en-US" sz="1200" spc="-1" strike="noStrike">
                <a:solidFill>
                  <a:srgbClr val="000000"/>
                </a:solidFill>
                <a:latin typeface="+mn-lt"/>
                <a:ea typeface="+mn-ea"/>
              </a:rPr>
              <a:t>273</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0" name="PlaceHolder 2"/>
          <p:cNvSpPr>
            <a:spLocks noGrp="1"/>
          </p:cNvSpPr>
          <p:nvPr>
            <p:ph type="body"/>
          </p:nvPr>
        </p:nvSpPr>
        <p:spPr>
          <a:xfrm>
            <a:off x="1202760" y="201168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1" name="PlaceHolder 3"/>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3"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4"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5"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6" name="PlaceHolder 5"/>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8" name="PlaceHolder 2"/>
          <p:cNvSpPr>
            <a:spLocks noGrp="1"/>
          </p:cNvSpPr>
          <p:nvPr>
            <p:ph type="body"/>
          </p:nvPr>
        </p:nvSpPr>
        <p:spPr>
          <a:xfrm>
            <a:off x="120276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9" name="PlaceHolder 3"/>
          <p:cNvSpPr>
            <a:spLocks noGrp="1"/>
          </p:cNvSpPr>
          <p:nvPr>
            <p:ph type="body"/>
          </p:nvPr>
        </p:nvSpPr>
        <p:spPr>
          <a:xfrm>
            <a:off x="451080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0" name="PlaceHolder 4"/>
          <p:cNvSpPr>
            <a:spLocks noGrp="1"/>
          </p:cNvSpPr>
          <p:nvPr>
            <p:ph type="body"/>
          </p:nvPr>
        </p:nvSpPr>
        <p:spPr>
          <a:xfrm>
            <a:off x="781848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1" name="PlaceHolder 5"/>
          <p:cNvSpPr>
            <a:spLocks noGrp="1"/>
          </p:cNvSpPr>
          <p:nvPr>
            <p:ph type="body"/>
          </p:nvPr>
        </p:nvSpPr>
        <p:spPr>
          <a:xfrm>
            <a:off x="120276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2" name="PlaceHolder 6"/>
          <p:cNvSpPr>
            <a:spLocks noGrp="1"/>
          </p:cNvSpPr>
          <p:nvPr>
            <p:ph type="body"/>
          </p:nvPr>
        </p:nvSpPr>
        <p:spPr>
          <a:xfrm>
            <a:off x="451080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3" name="PlaceHolder 7"/>
          <p:cNvSpPr>
            <a:spLocks noGrp="1"/>
          </p:cNvSpPr>
          <p:nvPr>
            <p:ph type="body"/>
          </p:nvPr>
        </p:nvSpPr>
        <p:spPr>
          <a:xfrm>
            <a:off x="781848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2" name="PlaceHolder 2"/>
          <p:cNvSpPr>
            <a:spLocks noGrp="1"/>
          </p:cNvSpPr>
          <p:nvPr>
            <p:ph type="subTitle"/>
          </p:nvPr>
        </p:nvSpPr>
        <p:spPr>
          <a:xfrm>
            <a:off x="1202760" y="2011680"/>
            <a:ext cx="9783720" cy="420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4" name="PlaceHolder 2"/>
          <p:cNvSpPr>
            <a:spLocks noGrp="1"/>
          </p:cNvSpPr>
          <p:nvPr>
            <p:ph type="body"/>
          </p:nvPr>
        </p:nvSpPr>
        <p:spPr>
          <a:xfrm>
            <a:off x="1202760" y="2011680"/>
            <a:ext cx="97837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6"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57"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1202760" y="284040"/>
            <a:ext cx="9783720" cy="699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61"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62"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63"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9" name="PlaceHolder 2"/>
          <p:cNvSpPr>
            <a:spLocks noGrp="1"/>
          </p:cNvSpPr>
          <p:nvPr>
            <p:ph type="subTitle"/>
          </p:nvPr>
        </p:nvSpPr>
        <p:spPr>
          <a:xfrm>
            <a:off x="1202760" y="2011680"/>
            <a:ext cx="9783720" cy="420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65"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66"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67" name="PlaceHolder 4"/>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69"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0"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1" name="PlaceHolder 4"/>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73" name="PlaceHolder 2"/>
          <p:cNvSpPr>
            <a:spLocks noGrp="1"/>
          </p:cNvSpPr>
          <p:nvPr>
            <p:ph type="body"/>
          </p:nvPr>
        </p:nvSpPr>
        <p:spPr>
          <a:xfrm>
            <a:off x="1202760" y="201168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4" name="PlaceHolder 3"/>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76"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7"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8"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9" name="PlaceHolder 5"/>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81" name="PlaceHolder 2"/>
          <p:cNvSpPr>
            <a:spLocks noGrp="1"/>
          </p:cNvSpPr>
          <p:nvPr>
            <p:ph type="body"/>
          </p:nvPr>
        </p:nvSpPr>
        <p:spPr>
          <a:xfrm>
            <a:off x="120276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2" name="PlaceHolder 3"/>
          <p:cNvSpPr>
            <a:spLocks noGrp="1"/>
          </p:cNvSpPr>
          <p:nvPr>
            <p:ph type="body"/>
          </p:nvPr>
        </p:nvSpPr>
        <p:spPr>
          <a:xfrm>
            <a:off x="451080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3" name="PlaceHolder 4"/>
          <p:cNvSpPr>
            <a:spLocks noGrp="1"/>
          </p:cNvSpPr>
          <p:nvPr>
            <p:ph type="body"/>
          </p:nvPr>
        </p:nvSpPr>
        <p:spPr>
          <a:xfrm>
            <a:off x="781848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4" name="PlaceHolder 5"/>
          <p:cNvSpPr>
            <a:spLocks noGrp="1"/>
          </p:cNvSpPr>
          <p:nvPr>
            <p:ph type="body"/>
          </p:nvPr>
        </p:nvSpPr>
        <p:spPr>
          <a:xfrm>
            <a:off x="120276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5" name="PlaceHolder 6"/>
          <p:cNvSpPr>
            <a:spLocks noGrp="1"/>
          </p:cNvSpPr>
          <p:nvPr>
            <p:ph type="body"/>
          </p:nvPr>
        </p:nvSpPr>
        <p:spPr>
          <a:xfrm>
            <a:off x="451080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6" name="PlaceHolder 7"/>
          <p:cNvSpPr>
            <a:spLocks noGrp="1"/>
          </p:cNvSpPr>
          <p:nvPr>
            <p:ph type="body"/>
          </p:nvPr>
        </p:nvSpPr>
        <p:spPr>
          <a:xfrm>
            <a:off x="781848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95" name="PlaceHolder 2"/>
          <p:cNvSpPr>
            <a:spLocks noGrp="1"/>
          </p:cNvSpPr>
          <p:nvPr>
            <p:ph type="subTitle"/>
          </p:nvPr>
        </p:nvSpPr>
        <p:spPr>
          <a:xfrm>
            <a:off x="1202760" y="2011680"/>
            <a:ext cx="9783720" cy="420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97" name="PlaceHolder 2"/>
          <p:cNvSpPr>
            <a:spLocks noGrp="1"/>
          </p:cNvSpPr>
          <p:nvPr>
            <p:ph type="body"/>
          </p:nvPr>
        </p:nvSpPr>
        <p:spPr>
          <a:xfrm>
            <a:off x="1202760" y="2011680"/>
            <a:ext cx="97837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99"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00"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 name="PlaceHolder 2"/>
          <p:cNvSpPr>
            <a:spLocks noGrp="1"/>
          </p:cNvSpPr>
          <p:nvPr>
            <p:ph type="body"/>
          </p:nvPr>
        </p:nvSpPr>
        <p:spPr>
          <a:xfrm>
            <a:off x="1202760" y="2011680"/>
            <a:ext cx="97837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1202760" y="284040"/>
            <a:ext cx="9783720" cy="699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04"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05"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06"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08"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09"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0" name="PlaceHolder 4"/>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2"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3"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4" name="PlaceHolder 4"/>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6" name="PlaceHolder 2"/>
          <p:cNvSpPr>
            <a:spLocks noGrp="1"/>
          </p:cNvSpPr>
          <p:nvPr>
            <p:ph type="body"/>
          </p:nvPr>
        </p:nvSpPr>
        <p:spPr>
          <a:xfrm>
            <a:off x="1202760" y="201168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7" name="PlaceHolder 3"/>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9"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0"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1"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2" name="PlaceHolder 5"/>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24" name="PlaceHolder 2"/>
          <p:cNvSpPr>
            <a:spLocks noGrp="1"/>
          </p:cNvSpPr>
          <p:nvPr>
            <p:ph type="body"/>
          </p:nvPr>
        </p:nvSpPr>
        <p:spPr>
          <a:xfrm>
            <a:off x="120276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5" name="PlaceHolder 3"/>
          <p:cNvSpPr>
            <a:spLocks noGrp="1"/>
          </p:cNvSpPr>
          <p:nvPr>
            <p:ph type="body"/>
          </p:nvPr>
        </p:nvSpPr>
        <p:spPr>
          <a:xfrm>
            <a:off x="451080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6" name="PlaceHolder 4"/>
          <p:cNvSpPr>
            <a:spLocks noGrp="1"/>
          </p:cNvSpPr>
          <p:nvPr>
            <p:ph type="body"/>
          </p:nvPr>
        </p:nvSpPr>
        <p:spPr>
          <a:xfrm>
            <a:off x="781848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7" name="PlaceHolder 5"/>
          <p:cNvSpPr>
            <a:spLocks noGrp="1"/>
          </p:cNvSpPr>
          <p:nvPr>
            <p:ph type="body"/>
          </p:nvPr>
        </p:nvSpPr>
        <p:spPr>
          <a:xfrm>
            <a:off x="120276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8" name="PlaceHolder 6"/>
          <p:cNvSpPr>
            <a:spLocks noGrp="1"/>
          </p:cNvSpPr>
          <p:nvPr>
            <p:ph type="body"/>
          </p:nvPr>
        </p:nvSpPr>
        <p:spPr>
          <a:xfrm>
            <a:off x="451080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9" name="PlaceHolder 7"/>
          <p:cNvSpPr>
            <a:spLocks noGrp="1"/>
          </p:cNvSpPr>
          <p:nvPr>
            <p:ph type="body"/>
          </p:nvPr>
        </p:nvSpPr>
        <p:spPr>
          <a:xfrm>
            <a:off x="781848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3"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4"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1202760" y="284040"/>
            <a:ext cx="9783720" cy="699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8"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9"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20"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22"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23"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4" name="PlaceHolder 4"/>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26"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7"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8" name="PlaceHolder 4"/>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8520" cy="1645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3280" cy="1072440"/>
          </a:xfrm>
          <a:prstGeom prst="rect">
            <a:avLst/>
          </a:prstGeom>
          <a:ln>
            <a:noFill/>
          </a:ln>
        </p:spPr>
      </p:pic>
      <p:sp>
        <p:nvSpPr>
          <p:cNvPr id="2" name="PlaceHolder 2"/>
          <p:cNvSpPr>
            <a:spLocks noGrp="1"/>
          </p:cNvSpPr>
          <p:nvPr>
            <p:ph type="title"/>
          </p:nvPr>
        </p:nvSpPr>
        <p:spPr>
          <a:xfrm>
            <a:off x="1202760" y="284040"/>
            <a:ext cx="9783720" cy="1508400"/>
          </a:xfrm>
          <a:prstGeom prst="rect">
            <a:avLst/>
          </a:prstGeom>
        </p:spPr>
        <p:txBody>
          <a:bodyPr anchor="ctr">
            <a:noAutofit/>
          </a:bodyPr>
          <a:p>
            <a:pPr>
              <a:lnSpc>
                <a:spcPct val="85000"/>
              </a:lnSpc>
            </a:pPr>
            <a:r>
              <a:rPr b="0" lang="en-US" sz="4000" spc="-1" strike="noStrike" cap="all">
                <a:solidFill>
                  <a:srgbClr val="ffffff"/>
                </a:solidFill>
                <a:latin typeface="Corbel"/>
              </a:rPr>
              <a:t>Click to edit Master title style</a:t>
            </a:r>
            <a:endParaRPr b="0" lang="en-US" sz="4000" spc="-1" strike="noStrike">
              <a:solidFill>
                <a:srgbClr val="ffffff"/>
              </a:solidFill>
              <a:latin typeface="Corbel"/>
            </a:endParaRPr>
          </a:p>
        </p:txBody>
      </p:sp>
      <p:sp>
        <p:nvSpPr>
          <p:cNvPr id="3" name="PlaceHolder 3"/>
          <p:cNvSpPr>
            <a:spLocks noGrp="1"/>
          </p:cNvSpPr>
          <p:nvPr>
            <p:ph type="body"/>
          </p:nvPr>
        </p:nvSpPr>
        <p:spPr>
          <a:xfrm>
            <a:off x="1202760" y="2011680"/>
            <a:ext cx="9783720" cy="4205880"/>
          </a:xfrm>
          <a:prstGeom prst="rect">
            <a:avLst/>
          </a:prstGeom>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Edit Master text styles</a:t>
            </a:r>
            <a:endParaRPr b="0" lang="en-US" sz="22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Second level</a:t>
            </a:r>
            <a:endParaRPr b="0" lang="en-US" sz="2000" spc="-1" strike="noStrike">
              <a:solidFill>
                <a:srgbClr val="ffffff"/>
              </a:solidFill>
              <a:latin typeface="Corbel"/>
            </a:endParaRPr>
          </a:p>
          <a:p>
            <a:pPr lvl="2" marL="640080" indent="-182520">
              <a:lnSpc>
                <a:spcPct val="90000"/>
              </a:lnSpc>
              <a:spcBef>
                <a:spcPts val="201"/>
              </a:spcBef>
              <a:spcAft>
                <a:spcPts val="400"/>
              </a:spcAft>
              <a:buClr>
                <a:srgbClr val="ffffff"/>
              </a:buClr>
              <a:buFont typeface="Wingdings" charset="2"/>
              <a:buChar char=""/>
            </a:pPr>
            <a:r>
              <a:rPr b="0" lang="en-US" sz="1800" spc="-1" strike="noStrike">
                <a:solidFill>
                  <a:srgbClr val="ffffff"/>
                </a:solidFill>
                <a:latin typeface="Corbel"/>
              </a:rPr>
              <a:t>Third level</a:t>
            </a:r>
            <a:endParaRPr b="0" lang="en-US" sz="1800" spc="-1" strike="noStrike">
              <a:solidFill>
                <a:srgbClr val="ffffff"/>
              </a:solidFill>
              <a:latin typeface="Corbel"/>
            </a:endParaRPr>
          </a:p>
          <a:p>
            <a:pPr lvl="3" marL="8686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Fourth level</a:t>
            </a:r>
            <a:endParaRPr b="0" lang="en-US" sz="1600" spc="-1" strike="noStrike">
              <a:solidFill>
                <a:srgbClr val="ffffff"/>
              </a:solidFill>
              <a:latin typeface="Corbel"/>
            </a:endParaRPr>
          </a:p>
          <a:p>
            <a:pPr lvl="4" marL="10972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Fifth level</a:t>
            </a:r>
            <a:endParaRPr b="0" lang="en-US" sz="1600" spc="-1" strike="noStrike">
              <a:solidFill>
                <a:srgbClr val="ffffff"/>
              </a:solidFill>
              <a:latin typeface="Corbel"/>
            </a:endParaRPr>
          </a:p>
        </p:txBody>
      </p:sp>
      <p:sp>
        <p:nvSpPr>
          <p:cNvPr id="4" name="PlaceHolder 4"/>
          <p:cNvSpPr>
            <a:spLocks noGrp="1"/>
          </p:cNvSpPr>
          <p:nvPr>
            <p:ph type="dt"/>
          </p:nvPr>
        </p:nvSpPr>
        <p:spPr>
          <a:xfrm>
            <a:off x="1202400" y="6422760"/>
            <a:ext cx="3000600" cy="364680"/>
          </a:xfrm>
          <a:prstGeom prst="rect">
            <a:avLst/>
          </a:prstGeom>
        </p:spPr>
        <p:txBody>
          <a:bodyPr rIns="45720" anchor="ctr">
            <a:noAutofit/>
          </a:bodyPr>
          <a:p>
            <a:pPr>
              <a:lnSpc>
                <a:spcPct val="100000"/>
              </a:lnSpc>
              <a:tabLst>
                <a:tab algn="l" pos="0"/>
              </a:tabLst>
            </a:pPr>
            <a:fld id="{B2ACFE5F-8C6B-4A0A-BCF9-EAF770D51A17}" type="datetime">
              <a:rPr b="0" lang="en-US" sz="1050" spc="-1" strike="noStrike">
                <a:solidFill>
                  <a:srgbClr val="ffffff"/>
                </a:solidFill>
                <a:latin typeface="Corbel"/>
              </a:rPr>
              <a:t>3/18/22</a:t>
            </a:fld>
            <a:endParaRPr b="0" lang="en-US" sz="1050" spc="-1" strike="noStrike">
              <a:latin typeface="Times New Roman"/>
            </a:endParaRPr>
          </a:p>
        </p:txBody>
      </p:sp>
      <p:sp>
        <p:nvSpPr>
          <p:cNvPr id="5" name="PlaceHolder 5"/>
          <p:cNvSpPr>
            <a:spLocks noGrp="1"/>
          </p:cNvSpPr>
          <p:nvPr>
            <p:ph type="ftr"/>
          </p:nvPr>
        </p:nvSpPr>
        <p:spPr>
          <a:xfrm>
            <a:off x="5596560" y="6422760"/>
            <a:ext cx="5043960" cy="364680"/>
          </a:xfrm>
          <a:prstGeom prst="rect">
            <a:avLst/>
          </a:prstGeom>
        </p:spPr>
        <p:txBody>
          <a:bodyPr anchor="ctr">
            <a:noAutofit/>
          </a:bodyPr>
          <a:p>
            <a:endParaRPr b="0" lang="en-US" sz="2400" spc="-1" strike="noStrike">
              <a:latin typeface="Times New Roman"/>
            </a:endParaRPr>
          </a:p>
        </p:txBody>
      </p:sp>
      <p:sp>
        <p:nvSpPr>
          <p:cNvPr id="6" name="PlaceHolder 6"/>
          <p:cNvSpPr>
            <a:spLocks noGrp="1"/>
          </p:cNvSpPr>
          <p:nvPr>
            <p:ph type="sldNum"/>
          </p:nvPr>
        </p:nvSpPr>
        <p:spPr>
          <a:xfrm>
            <a:off x="10658880" y="6422760"/>
            <a:ext cx="946080" cy="364680"/>
          </a:xfrm>
          <a:prstGeom prst="rect">
            <a:avLst/>
          </a:prstGeom>
        </p:spPr>
        <p:txBody>
          <a:bodyPr lIns="45720" anchor="ctr">
            <a:noAutofit/>
          </a:bodyPr>
          <a:p>
            <a:pPr>
              <a:lnSpc>
                <a:spcPct val="100000"/>
              </a:lnSpc>
              <a:tabLst>
                <a:tab algn="l" pos="0"/>
              </a:tabLst>
            </a:pPr>
            <a:fld id="{B7502328-1384-4663-9C8A-53514EAB8BA3}" type="slidenum">
              <a:rPr b="0" lang="en-US" sz="1200" spc="-1" strike="noStrike">
                <a:solidFill>
                  <a:srgbClr val="ffffff"/>
                </a:solidFill>
                <a:latin typeface="Corbel"/>
              </a:rPr>
              <a:t>&lt;number&gt;</a:t>
            </a:fld>
            <a:endParaRPr b="0" lang="en-US" sz="1200" spc="-1" strike="noStrike">
              <a:latin typeface="Times New Roman"/>
            </a:endParaRPr>
          </a:p>
        </p:txBody>
      </p:sp>
      <p:pic>
        <p:nvPicPr>
          <p:cNvPr id="7" name="Picture 6" descr=""/>
          <p:cNvPicPr/>
          <p:nvPr/>
        </p:nvPicPr>
        <p:blipFill>
          <a:blip r:embed="rId3"/>
          <a:stretch/>
        </p:blipFill>
        <p:spPr>
          <a:xfrm>
            <a:off x="10986840" y="201960"/>
            <a:ext cx="1133280" cy="107244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4" name="CustomShape 1"/>
          <p:cNvSpPr/>
          <p:nvPr/>
        </p:nvSpPr>
        <p:spPr>
          <a:xfrm>
            <a:off x="360" y="176040"/>
            <a:ext cx="12188520" cy="1645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5" name="Picture 7" descr=""/>
          <p:cNvPicPr/>
          <p:nvPr/>
        </p:nvPicPr>
        <p:blipFill>
          <a:blip r:embed="rId2"/>
          <a:stretch/>
        </p:blipFill>
        <p:spPr>
          <a:xfrm>
            <a:off x="10986840" y="201960"/>
            <a:ext cx="1133280" cy="1072440"/>
          </a:xfrm>
          <a:prstGeom prst="rect">
            <a:avLst/>
          </a:prstGeom>
          <a:ln>
            <a:noFill/>
          </a:ln>
        </p:spPr>
      </p:pic>
      <p:sp>
        <p:nvSpPr>
          <p:cNvPr id="46" name="PlaceHolder 2"/>
          <p:cNvSpPr>
            <a:spLocks noGrp="1"/>
          </p:cNvSpPr>
          <p:nvPr>
            <p:ph type="title"/>
          </p:nvPr>
        </p:nvSpPr>
        <p:spPr>
          <a:xfrm>
            <a:off x="1154880" y="1447920"/>
            <a:ext cx="8825400" cy="3329280"/>
          </a:xfrm>
          <a:prstGeom prst="rect">
            <a:avLst/>
          </a:prstGeom>
        </p:spPr>
        <p:txBody>
          <a:bodyPr anchor="b">
            <a:noAutofit/>
          </a:bodyPr>
          <a:p>
            <a:pPr>
              <a:lnSpc>
                <a:spcPct val="85000"/>
              </a:lnSpc>
            </a:pPr>
            <a:r>
              <a:rPr b="0" lang="en-US" sz="7200" spc="-1" strike="noStrike" cap="all">
                <a:solidFill>
                  <a:srgbClr val="ffffff"/>
                </a:solidFill>
                <a:latin typeface="Corbel"/>
              </a:rPr>
              <a:t>Click to edit Master title style</a:t>
            </a:r>
            <a:endParaRPr b="0" lang="en-US" sz="7200" spc="-1" strike="noStrike">
              <a:solidFill>
                <a:srgbClr val="ffffff"/>
              </a:solidFill>
              <a:latin typeface="Corbel"/>
            </a:endParaRPr>
          </a:p>
        </p:txBody>
      </p:sp>
      <p:sp>
        <p:nvSpPr>
          <p:cNvPr id="47" name="PlaceHolder 3"/>
          <p:cNvSpPr>
            <a:spLocks noGrp="1"/>
          </p:cNvSpPr>
          <p:nvPr>
            <p:ph type="dt"/>
          </p:nvPr>
        </p:nvSpPr>
        <p:spPr>
          <a:xfrm>
            <a:off x="1202400" y="6422760"/>
            <a:ext cx="3000600" cy="364680"/>
          </a:xfrm>
          <a:prstGeom prst="rect">
            <a:avLst/>
          </a:prstGeom>
        </p:spPr>
        <p:txBody>
          <a:bodyPr rIns="45720" anchor="ctr">
            <a:noAutofit/>
          </a:bodyPr>
          <a:p>
            <a:pPr>
              <a:lnSpc>
                <a:spcPct val="100000"/>
              </a:lnSpc>
            </a:pPr>
            <a:fld id="{5F8950E4-1E4E-487E-A498-F6FCAFE898D8}" type="datetime">
              <a:rPr b="0" lang="en-US" sz="1050" spc="-1" strike="noStrike">
                <a:solidFill>
                  <a:srgbClr val="ffffff"/>
                </a:solidFill>
                <a:latin typeface="Corbel"/>
              </a:rPr>
              <a:t>3/18/22</a:t>
            </a:fld>
            <a:endParaRPr b="0" lang="en-US" sz="1050" spc="-1" strike="noStrike">
              <a:latin typeface="Times New Roman"/>
            </a:endParaRPr>
          </a:p>
        </p:txBody>
      </p:sp>
      <p:sp>
        <p:nvSpPr>
          <p:cNvPr id="48" name="PlaceHolder 4"/>
          <p:cNvSpPr>
            <a:spLocks noGrp="1"/>
          </p:cNvSpPr>
          <p:nvPr>
            <p:ph type="ftr"/>
          </p:nvPr>
        </p:nvSpPr>
        <p:spPr>
          <a:xfrm>
            <a:off x="5596560" y="6422760"/>
            <a:ext cx="5043960" cy="364680"/>
          </a:xfrm>
          <a:prstGeom prst="rect">
            <a:avLst/>
          </a:prstGeom>
        </p:spPr>
        <p:txBody>
          <a:bodyPr anchor="ctr">
            <a:noAutofit/>
          </a:bodyPr>
          <a:p>
            <a:endParaRPr b="0" lang="en-US" sz="2400" spc="-1" strike="noStrike">
              <a:latin typeface="Times New Roman"/>
            </a:endParaRPr>
          </a:p>
        </p:txBody>
      </p:sp>
      <p:sp>
        <p:nvSpPr>
          <p:cNvPr id="49" name="PlaceHolder 5"/>
          <p:cNvSpPr>
            <a:spLocks noGrp="1"/>
          </p:cNvSpPr>
          <p:nvPr>
            <p:ph type="sldNum"/>
          </p:nvPr>
        </p:nvSpPr>
        <p:spPr>
          <a:xfrm>
            <a:off x="10658880" y="6422760"/>
            <a:ext cx="946080" cy="364680"/>
          </a:xfrm>
          <a:prstGeom prst="rect">
            <a:avLst/>
          </a:prstGeom>
        </p:spPr>
        <p:txBody>
          <a:bodyPr lIns="45720" anchor="ctr">
            <a:noAutofit/>
          </a:bodyPr>
          <a:p>
            <a:pPr>
              <a:lnSpc>
                <a:spcPct val="100000"/>
              </a:lnSpc>
            </a:pPr>
            <a:fld id="{B304194D-D5D4-4C7E-8F85-DED17B196AD4}" type="slidenum">
              <a:rPr b="0" lang="en-US" sz="1200" spc="-1" strike="noStrike">
                <a:solidFill>
                  <a:srgbClr val="ffffff"/>
                </a:solidFill>
                <a:latin typeface="Corbel"/>
              </a:rPr>
              <a:t>&lt;number&gt;</a:t>
            </a:fld>
            <a:endParaRPr b="0" lang="en-US" sz="1200" spc="-1" strike="noStrike">
              <a:latin typeface="Times New Roman"/>
            </a:endParaRPr>
          </a:p>
        </p:txBody>
      </p:sp>
      <p:sp>
        <p:nvSpPr>
          <p:cNvPr id="50"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solidFill>
                  <a:srgbClr val="ffffff"/>
                </a:solidFill>
                <a:latin typeface="Corbel"/>
              </a:rPr>
              <a:t>Click to edit the outline text format</a:t>
            </a:r>
            <a:endParaRPr b="0" lang="en-US" sz="2200" spc="-1" strike="noStrike">
              <a:solidFill>
                <a:srgbClr val="ffffff"/>
              </a:solidFill>
              <a:latin typeface="Corbel"/>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Corbel"/>
              </a:rPr>
              <a:t>Second Outline Level</a:t>
            </a:r>
            <a:endParaRPr b="0" lang="en-US" sz="1800" spc="-1" strike="noStrike">
              <a:solidFill>
                <a:srgbClr val="ffffff"/>
              </a:solidFill>
              <a:latin typeface="Corbel"/>
            </a:endParaRPr>
          </a:p>
          <a:p>
            <a:pPr lvl="2" marL="1296000" indent="-288000">
              <a:spcBef>
                <a:spcPts val="850"/>
              </a:spcBef>
              <a:buClr>
                <a:srgbClr val="000000"/>
              </a:buClr>
              <a:buSzPct val="45000"/>
              <a:buFont typeface="Wingdings" charset="2"/>
              <a:buChar char=""/>
            </a:pPr>
            <a:r>
              <a:rPr b="0" lang="en-US" sz="1600" spc="-1" strike="noStrike">
                <a:solidFill>
                  <a:srgbClr val="ffffff"/>
                </a:solidFill>
                <a:latin typeface="Corbel"/>
              </a:rPr>
              <a:t>Third Outline Level</a:t>
            </a:r>
            <a:endParaRPr b="0" lang="en-US" sz="1600" spc="-1" strike="noStrike">
              <a:solidFill>
                <a:srgbClr val="ffffff"/>
              </a:solidFill>
              <a:latin typeface="Corbel"/>
            </a:endParaRPr>
          </a:p>
          <a:p>
            <a:pPr lvl="3" marL="1728000" indent="-216000">
              <a:spcBef>
                <a:spcPts val="567"/>
              </a:spcBef>
              <a:buClr>
                <a:srgbClr val="000000"/>
              </a:buClr>
              <a:buSzPct val="75000"/>
              <a:buFont typeface="Symbol" charset="2"/>
              <a:buChar char=""/>
            </a:pPr>
            <a:r>
              <a:rPr b="0" lang="en-US" sz="1600" spc="-1" strike="noStrike">
                <a:solidFill>
                  <a:srgbClr val="ffffff"/>
                </a:solidFill>
                <a:latin typeface="Corbel"/>
              </a:rPr>
              <a:t>Fourth Outline Level</a:t>
            </a:r>
            <a:endParaRPr b="0" lang="en-US" sz="1600" spc="-1" strike="noStrike">
              <a:solidFill>
                <a:srgbClr val="ffffff"/>
              </a:solidFill>
              <a:latin typeface="Corbel"/>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orbel"/>
              </a:rPr>
              <a:t>Fifth Outline Level</a:t>
            </a:r>
            <a:endParaRPr b="0" lang="en-US" sz="2000" spc="-1" strike="noStrike">
              <a:solidFill>
                <a:srgbClr val="ffffff"/>
              </a:solidFill>
              <a:latin typeface="Corbel"/>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orbel"/>
              </a:rPr>
              <a:t>Sixth Outline Level</a:t>
            </a:r>
            <a:endParaRPr b="0" lang="en-US" sz="2000" spc="-1" strike="noStrike">
              <a:solidFill>
                <a:srgbClr val="ffffff"/>
              </a:solidFill>
              <a:latin typeface="Corbel"/>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orbel"/>
              </a:rPr>
              <a:t>Seventh Outline Level</a:t>
            </a:r>
            <a:endParaRPr b="0" lang="en-US" sz="2000" spc="-1" strike="noStrike">
              <a:solidFill>
                <a:srgbClr val="ffffff"/>
              </a:solidFill>
              <a:latin typeface="Corbe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7" name="CustomShape 1"/>
          <p:cNvSpPr/>
          <p:nvPr/>
        </p:nvSpPr>
        <p:spPr>
          <a:xfrm>
            <a:off x="360" y="176040"/>
            <a:ext cx="12188520" cy="1645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8" name="Picture 7" descr=""/>
          <p:cNvPicPr/>
          <p:nvPr/>
        </p:nvPicPr>
        <p:blipFill>
          <a:blip r:embed="rId2"/>
          <a:stretch/>
        </p:blipFill>
        <p:spPr>
          <a:xfrm>
            <a:off x="10986840" y="201960"/>
            <a:ext cx="1133280" cy="1072440"/>
          </a:xfrm>
          <a:prstGeom prst="rect">
            <a:avLst/>
          </a:prstGeom>
          <a:ln>
            <a:noFill/>
          </a:ln>
        </p:spPr>
      </p:pic>
      <p:sp>
        <p:nvSpPr>
          <p:cNvPr id="89" name="PlaceHolder 2"/>
          <p:cNvSpPr>
            <a:spLocks noGrp="1"/>
          </p:cNvSpPr>
          <p:nvPr>
            <p:ph type="title"/>
          </p:nvPr>
        </p:nvSpPr>
        <p:spPr>
          <a:xfrm>
            <a:off x="1202760" y="284040"/>
            <a:ext cx="9783720" cy="1508400"/>
          </a:xfrm>
          <a:prstGeom prst="rect">
            <a:avLst/>
          </a:prstGeom>
        </p:spPr>
        <p:txBody>
          <a:bodyPr anchor="ctr">
            <a:noAutofit/>
          </a:bodyPr>
          <a:p>
            <a:pPr>
              <a:lnSpc>
                <a:spcPct val="85000"/>
              </a:lnSpc>
            </a:pPr>
            <a:r>
              <a:rPr b="0" lang="en-US" sz="4000" spc="-1" strike="noStrike" cap="all">
                <a:solidFill>
                  <a:srgbClr val="ffffff"/>
                </a:solidFill>
                <a:latin typeface="Corbel"/>
              </a:rPr>
              <a:t>Click to edit Master title style</a:t>
            </a:r>
            <a:endParaRPr b="0" lang="en-US" sz="4000" spc="-1" strike="noStrike">
              <a:solidFill>
                <a:srgbClr val="ffffff"/>
              </a:solidFill>
              <a:latin typeface="Corbel"/>
            </a:endParaRPr>
          </a:p>
        </p:txBody>
      </p:sp>
      <p:sp>
        <p:nvSpPr>
          <p:cNvPr id="90" name="PlaceHolder 3"/>
          <p:cNvSpPr>
            <a:spLocks noGrp="1"/>
          </p:cNvSpPr>
          <p:nvPr>
            <p:ph type="dt"/>
          </p:nvPr>
        </p:nvSpPr>
        <p:spPr>
          <a:xfrm>
            <a:off x="1202400" y="6422760"/>
            <a:ext cx="3000600" cy="364680"/>
          </a:xfrm>
          <a:prstGeom prst="rect">
            <a:avLst/>
          </a:prstGeom>
        </p:spPr>
        <p:txBody>
          <a:bodyPr rIns="45720" anchor="ctr">
            <a:noAutofit/>
          </a:bodyPr>
          <a:p>
            <a:pPr>
              <a:lnSpc>
                <a:spcPct val="100000"/>
              </a:lnSpc>
            </a:pPr>
            <a:fld id="{8A9C024A-554C-410E-B541-D3F97EBD5C2B}" type="datetime">
              <a:rPr b="0" lang="en-US" sz="1050" spc="-1" strike="noStrike">
                <a:solidFill>
                  <a:srgbClr val="ffffff"/>
                </a:solidFill>
                <a:latin typeface="Corbel"/>
              </a:rPr>
              <a:t>3/18/22</a:t>
            </a:fld>
            <a:endParaRPr b="0" lang="en-US" sz="1050" spc="-1" strike="noStrike">
              <a:latin typeface="Times New Roman"/>
            </a:endParaRPr>
          </a:p>
        </p:txBody>
      </p:sp>
      <p:sp>
        <p:nvSpPr>
          <p:cNvPr id="91" name="PlaceHolder 4"/>
          <p:cNvSpPr>
            <a:spLocks noGrp="1"/>
          </p:cNvSpPr>
          <p:nvPr>
            <p:ph type="ftr"/>
          </p:nvPr>
        </p:nvSpPr>
        <p:spPr>
          <a:xfrm>
            <a:off x="5596560" y="6422760"/>
            <a:ext cx="5043960" cy="364680"/>
          </a:xfrm>
          <a:prstGeom prst="rect">
            <a:avLst/>
          </a:prstGeom>
        </p:spPr>
        <p:txBody>
          <a:bodyPr anchor="ctr">
            <a:noAutofit/>
          </a:bodyPr>
          <a:p>
            <a:endParaRPr b="0" lang="en-US" sz="2400" spc="-1" strike="noStrike">
              <a:latin typeface="Times New Roman"/>
            </a:endParaRPr>
          </a:p>
        </p:txBody>
      </p:sp>
      <p:sp>
        <p:nvSpPr>
          <p:cNvPr id="92" name="PlaceHolder 5"/>
          <p:cNvSpPr>
            <a:spLocks noGrp="1"/>
          </p:cNvSpPr>
          <p:nvPr>
            <p:ph type="sldNum"/>
          </p:nvPr>
        </p:nvSpPr>
        <p:spPr>
          <a:xfrm>
            <a:off x="10658880" y="6422760"/>
            <a:ext cx="946080" cy="364680"/>
          </a:xfrm>
          <a:prstGeom prst="rect">
            <a:avLst/>
          </a:prstGeom>
        </p:spPr>
        <p:txBody>
          <a:bodyPr lIns="45720" anchor="ctr">
            <a:noAutofit/>
          </a:bodyPr>
          <a:p>
            <a:pPr>
              <a:lnSpc>
                <a:spcPct val="100000"/>
              </a:lnSpc>
            </a:pPr>
            <a:fld id="{203A2457-1911-4508-B029-6E123F173F38}" type="slidenum">
              <a:rPr b="0" lang="en-US" sz="1200" spc="-1" strike="noStrike">
                <a:solidFill>
                  <a:srgbClr val="ffffff"/>
                </a:solidFill>
                <a:latin typeface="Corbel"/>
              </a:rPr>
              <a:t>&lt;number&gt;</a:t>
            </a:fld>
            <a:endParaRPr b="0" lang="en-US" sz="1200" spc="-1" strike="noStrike">
              <a:latin typeface="Times New Roman"/>
            </a:endParaRPr>
          </a:p>
        </p:txBody>
      </p:sp>
      <p:sp>
        <p:nvSpPr>
          <p:cNvPr id="93"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solidFill>
                  <a:srgbClr val="ffffff"/>
                </a:solidFill>
                <a:latin typeface="Corbel"/>
              </a:rPr>
              <a:t>Click to edit the outline text format</a:t>
            </a:r>
            <a:endParaRPr b="0" lang="en-US" sz="2200" spc="-1" strike="noStrike">
              <a:solidFill>
                <a:srgbClr val="ffffff"/>
              </a:solidFill>
              <a:latin typeface="Corbel"/>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Corbel"/>
              </a:rPr>
              <a:t>Second Outline Level</a:t>
            </a:r>
            <a:endParaRPr b="0" lang="en-US" sz="1800" spc="-1" strike="noStrike">
              <a:solidFill>
                <a:srgbClr val="ffffff"/>
              </a:solidFill>
              <a:latin typeface="Corbel"/>
            </a:endParaRPr>
          </a:p>
          <a:p>
            <a:pPr lvl="2" marL="1296000" indent="-288000">
              <a:spcBef>
                <a:spcPts val="850"/>
              </a:spcBef>
              <a:buClr>
                <a:srgbClr val="000000"/>
              </a:buClr>
              <a:buSzPct val="45000"/>
              <a:buFont typeface="Wingdings" charset="2"/>
              <a:buChar char=""/>
            </a:pPr>
            <a:r>
              <a:rPr b="0" lang="en-US" sz="1600" spc="-1" strike="noStrike">
                <a:solidFill>
                  <a:srgbClr val="ffffff"/>
                </a:solidFill>
                <a:latin typeface="Corbel"/>
              </a:rPr>
              <a:t>Third Outline Level</a:t>
            </a:r>
            <a:endParaRPr b="0" lang="en-US" sz="1600" spc="-1" strike="noStrike">
              <a:solidFill>
                <a:srgbClr val="ffffff"/>
              </a:solidFill>
              <a:latin typeface="Corbel"/>
            </a:endParaRPr>
          </a:p>
          <a:p>
            <a:pPr lvl="3" marL="1728000" indent="-216000">
              <a:spcBef>
                <a:spcPts val="567"/>
              </a:spcBef>
              <a:buClr>
                <a:srgbClr val="000000"/>
              </a:buClr>
              <a:buSzPct val="75000"/>
              <a:buFont typeface="Symbol" charset="2"/>
              <a:buChar char=""/>
            </a:pPr>
            <a:r>
              <a:rPr b="0" lang="en-US" sz="1600" spc="-1" strike="noStrike">
                <a:solidFill>
                  <a:srgbClr val="ffffff"/>
                </a:solidFill>
                <a:latin typeface="Corbel"/>
              </a:rPr>
              <a:t>Fourth Outline Level</a:t>
            </a:r>
            <a:endParaRPr b="0" lang="en-US" sz="1600" spc="-1" strike="noStrike">
              <a:solidFill>
                <a:srgbClr val="ffffff"/>
              </a:solidFill>
              <a:latin typeface="Corbel"/>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orbel"/>
              </a:rPr>
              <a:t>Fifth Outline Level</a:t>
            </a:r>
            <a:endParaRPr b="0" lang="en-US" sz="2000" spc="-1" strike="noStrike">
              <a:solidFill>
                <a:srgbClr val="ffffff"/>
              </a:solidFill>
              <a:latin typeface="Corbel"/>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orbel"/>
              </a:rPr>
              <a:t>Sixth Outline Level</a:t>
            </a:r>
            <a:endParaRPr b="0" lang="en-US" sz="2000" spc="-1" strike="noStrike">
              <a:solidFill>
                <a:srgbClr val="ffffff"/>
              </a:solidFill>
              <a:latin typeface="Corbel"/>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orbel"/>
              </a:rPr>
              <a:t>Seventh Outline Level</a:t>
            </a:r>
            <a:endParaRPr b="0" lang="en-US" sz="2000" spc="-1" strike="noStrike">
              <a:solidFill>
                <a:srgbClr val="ffffff"/>
              </a:solidFill>
              <a:latin typeface="Corbe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00.xml.rels><?xml version="1.0" encoding="UTF-8"?>
<Relationships xmlns="http://schemas.openxmlformats.org/package/2006/relationships"><Relationship Id="rId1" Type="http://schemas.openxmlformats.org/officeDocument/2006/relationships/image" Target="../media/image102.jpeg"/><Relationship Id="rId2" Type="http://schemas.openxmlformats.org/officeDocument/2006/relationships/slideLayout" Target="../slideLayouts/slideLayout1.xml"/><Relationship Id="rId3"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xml"/><Relationship Id="rId3"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xml"/><Relationship Id="rId3"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slideLayout" Target="../slideLayouts/slideLayout1.xml"/>
</Relationships>
</file>

<file path=ppt/slides/_rels/slide109.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0.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xml"/>
</Relationships>
</file>

<file path=ppt/slides/_rels/slide111.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xml"/><Relationship Id="rId3"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1.xml"/>
</Relationships>
</file>

<file path=ppt/slides/_rels/slide113.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xml"/>
</Relationships>
</file>

<file path=ppt/slides/_rels/slide114.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xml"/>
</Relationships>
</file>

<file path=ppt/slides/_rels/slide115.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xml"/>
</Relationships>
</file>

<file path=ppt/slides/_rels/slide116.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
</Relationships>
</file>

<file path=ppt/slides/_rels/slide117.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1.xml"/>
</Relationships>
</file>

<file path=ppt/slides/_rels/slide119.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slideLayout" Target="../slideLayouts/slideLayout1.xml"/><Relationship Id="rId6"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xml"/><Relationship Id="rId3"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4.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xml"/><Relationship Id="rId3"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xml"/><Relationship Id="rId3"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slideLayout" Target="../slideLayouts/slideLayout1.xml"/>
</Relationships>
</file>

<file path=ppt/slides/_rels/slide127.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slideLayout" Target="../slideLayouts/slideLayout1.xml"/><Relationship Id="rId4"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slideLayout" Target="../slideLayouts/slideLayout1.xml"/><Relationship Id="rId4"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0.xml.rels><?xml version="1.0" encoding="UTF-8"?>
<Relationships xmlns="http://schemas.openxmlformats.org/package/2006/relationships"><Relationship Id="rId1" Type="http://schemas.openxmlformats.org/officeDocument/2006/relationships/image" Target="../media/image136.jpeg"/><Relationship Id="rId2" Type="http://schemas.openxmlformats.org/officeDocument/2006/relationships/slideLayout" Target="../slideLayouts/slideLayout1.xml"/><Relationship Id="rId3"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1.xml"/>
</Relationships>
</file>

<file path=ppt/slides/_rels/slide132.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xml"/>
</Relationships>
</file>

<file path=ppt/slides/_rels/slide133.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xml"/>
</Relationships>
</file>

<file path=ppt/slides/_rels/slide134.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8.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xml"/>
</Relationships>
</file>

<file path=ppt/slides/_rels/slide139.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1.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xml"/>
</Relationships>
</file>

<file path=ppt/slides/_rels/slide142.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xml"/><Relationship Id="rId3"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146.wmf"/><Relationship Id="rId2" Type="http://schemas.openxmlformats.org/officeDocument/2006/relationships/slideLayout" Target="../slideLayouts/slideLayout1.xml"/><Relationship Id="rId3"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xml"/><Relationship Id="rId3"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148.jpeg"/><Relationship Id="rId2" Type="http://schemas.openxmlformats.org/officeDocument/2006/relationships/slideLayout" Target="../slideLayouts/slideLayout1.xml"/><Relationship Id="rId3"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149.jpeg"/><Relationship Id="rId2" Type="http://schemas.openxmlformats.org/officeDocument/2006/relationships/image" Target="../media/image150.png"/><Relationship Id="rId3" Type="http://schemas.openxmlformats.org/officeDocument/2006/relationships/slideLayout" Target="../slideLayouts/slideLayout1.xml"/><Relationship Id="rId4"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xml"/><Relationship Id="rId3"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image" Target="../media/image152.jpeg"/><Relationship Id="rId2" Type="http://schemas.openxmlformats.org/officeDocument/2006/relationships/image" Target="../media/image153.jpe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
</Relationships>
</file>

<file path=ppt/slides/_rels/slide150.xml.rels><?xml version="1.0" encoding="UTF-8"?>
<Relationships xmlns="http://schemas.openxmlformats.org/package/2006/relationships"><Relationship Id="rId1" Type="http://schemas.openxmlformats.org/officeDocument/2006/relationships/image" Target="../media/image154.jpeg"/><Relationship Id="rId2" Type="http://schemas.openxmlformats.org/officeDocument/2006/relationships/image" Target="../media/image155.jpeg"/><Relationship Id="rId3" Type="http://schemas.openxmlformats.org/officeDocument/2006/relationships/slideLayout" Target="../slideLayouts/slideLayout1.xml"/><Relationship Id="rId4"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2.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1.xml"/>
</Relationships>
</file>

<file path=ppt/slides/_rels/slide153.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1.xml"/><Relationship Id="rId3"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1.xml"/><Relationship Id="rId3"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image" Target="../media/image160.png"/><Relationship Id="rId3" Type="http://schemas.openxmlformats.org/officeDocument/2006/relationships/slideLayout" Target="../slideLayouts/slideLayout1.xml"/><Relationship Id="rId4" Type="http://schemas.openxmlformats.org/officeDocument/2006/relationships/notesSlide" Target="../notesSlides/notesSlide156.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
</Relationships>
</file>

<file path=ppt/slides/_rels/slide159.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60.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1.xml"/><Relationship Id="rId3"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1.xml"/>
</Relationships>
</file>

<file path=ppt/slides/_rels/slide162.xml.rels><?xml version="1.0" encoding="UTF-8"?>
<Relationships xmlns="http://schemas.openxmlformats.org/package/2006/relationships"><Relationship Id="rId1" Type="http://schemas.openxmlformats.org/officeDocument/2006/relationships/hyperlink" Target="https://data.library.virginia.edu/is-r-squared-useless/" TargetMode="External"/><Relationship Id="rId2" Type="http://schemas.openxmlformats.org/officeDocument/2006/relationships/hyperlink" Target="https://data.library.virginia.edu/is-r-squared-useless/" TargetMode="External"/><Relationship Id="rId3" Type="http://schemas.openxmlformats.org/officeDocument/2006/relationships/hyperlink" Target="http://www.stat.cmu.edu/~cshalizi/mreg/15/" TargetMode="External"/><Relationship Id="rId4" Type="http://schemas.openxmlformats.org/officeDocument/2006/relationships/hyperlink" Target="http://www.stat.cmu.edu/~cshalizi/mreg/15/" TargetMode="External"/><Relationship Id="rId5" Type="http://schemas.openxmlformats.org/officeDocument/2006/relationships/slideLayout" Target="../slideLayouts/slideLayout1.xml"/><Relationship Id="rId6"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14.xml"/><Relationship Id="rId3"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1.xml"/><Relationship Id="rId3" Type="http://schemas.openxmlformats.org/officeDocument/2006/relationships/notesSlide" Target="../notesSlides/notesSlide164.xml"/>
</Relationships>
</file>

<file path=ppt/slides/_rels/slide165.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1.xml"/><Relationship Id="rId3" Type="http://schemas.openxmlformats.org/officeDocument/2006/relationships/notesSlide" Target="../notesSlides/notesSlide165.xml"/>
</Relationships>
</file>

<file path=ppt/slides/_rels/slide166.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1.xml"/>
</Relationships>
</file>

<file path=ppt/slides/_rels/slide167.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xml"/><Relationship Id="rId3" Type="http://schemas.openxmlformats.org/officeDocument/2006/relationships/notesSlide" Target="../notesSlides/notesSlide167.xml"/>
</Relationships>
</file>

<file path=ppt/slides/_rels/slide168.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70.xml.rels><?xml version="1.0" encoding="UTF-8"?>
<Relationships xmlns="http://schemas.openxmlformats.org/package/2006/relationships"><Relationship Id="rId1" Type="http://schemas.openxmlformats.org/officeDocument/2006/relationships/image" Target="../media/image171.jpeg"/><Relationship Id="rId2" Type="http://schemas.openxmlformats.org/officeDocument/2006/relationships/slideLayout" Target="../slideLayouts/slideLayout1.xml"/>
</Relationships>
</file>

<file path=ppt/slides/_rels/slide171.xml.rels><?xml version="1.0" encoding="UTF-8"?>
<Relationships xmlns="http://schemas.openxmlformats.org/package/2006/relationships"><Relationship Id="rId1" Type="http://schemas.openxmlformats.org/officeDocument/2006/relationships/image" Target="../media/image172.jpeg"/><Relationship Id="rId2" Type="http://schemas.openxmlformats.org/officeDocument/2006/relationships/slideLayout" Target="../slideLayouts/slideLayout29.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73.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29.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9.xml.rels><?xml version="1.0" encoding="UTF-8"?>
<Relationships xmlns="http://schemas.openxmlformats.org/package/2006/relationships"><Relationship Id="rId1" Type="http://schemas.openxmlformats.org/officeDocument/2006/relationships/image" Target="../media/image174.wmf"/><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80.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slideLayout" Target="../slideLayouts/slideLayout1.xml"/><Relationship Id="rId5" Type="http://schemas.openxmlformats.org/officeDocument/2006/relationships/notesSlide" Target="../notesSlides/notesSlide180.xml"/>
</Relationships>
</file>

<file path=ppt/slides/_rels/slide181.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png"/><Relationship Id="rId3" Type="http://schemas.openxmlformats.org/officeDocument/2006/relationships/slideLayout" Target="../slideLayouts/slideLayout1.xml"/><Relationship Id="rId4" Type="http://schemas.openxmlformats.org/officeDocument/2006/relationships/notesSlide" Target="../notesSlides/notesSlide181.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
</Relationships>
</file>

<file path=ppt/slides/_rels/slide183.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slideLayout" Target="../slideLayouts/slideLayout1.xml"/>
</Relationships>
</file>

<file path=ppt/slides/_rels/slide184.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xml"/>
</Relationships>
</file>

<file path=ppt/slides/_rels/slide185.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slideLayout" Target="../slideLayouts/slideLayout1.xml"/><Relationship Id="rId3" Type="http://schemas.openxmlformats.org/officeDocument/2006/relationships/notesSlide" Target="../notesSlides/notesSlide185.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7.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slideLayout" Target="../slideLayouts/slideLayout1.xml"/><Relationship Id="rId3" Type="http://schemas.openxmlformats.org/officeDocument/2006/relationships/notesSlide" Target="../notesSlides/notesSlide187.xml"/>
</Relationships>
</file>

<file path=ppt/slides/_rels/slide188.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4.xml"/><Relationship Id="rId3" Type="http://schemas.openxmlformats.org/officeDocument/2006/relationships/notesSlide" Target="../notesSlides/notesSlide188.xml"/>
</Relationships>
</file>

<file path=ppt/slides/_rels/slide189.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xml"/><Relationship Id="rId3" Type="http://schemas.openxmlformats.org/officeDocument/2006/relationships/notesSlide" Target="../notesSlides/notesSlide189.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190.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1.xml"/>
</Relationships>
</file>

<file path=ppt/slides/_rels/slide191.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1.xml"/>
</Relationships>
</file>

<file path=ppt/slides/_rels/slide192.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1.xml"/><Relationship Id="rId3" Type="http://schemas.openxmlformats.org/officeDocument/2006/relationships/notesSlide" Target="../notesSlides/notesSlide192.xml"/>
</Relationships>
</file>

<file path=ppt/slides/_rels/slide193.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1.xml"/>
</Relationships>
</file>

<file path=ppt/slides/_rels/slide194.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
</Relationships>
</file>

<file path=ppt/slides/_rels/slide198.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slideLayout" Target="../slideLayouts/slideLayout1.xml"/><Relationship Id="rId3" Type="http://schemas.openxmlformats.org/officeDocument/2006/relationships/notesSlide" Target="../notesSlides/notesSlide198.xml"/>
</Relationships>
</file>

<file path=ppt/slides/_rels/slide199.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1.xml"/><Relationship Id="rId3" Type="http://schemas.openxmlformats.org/officeDocument/2006/relationships/notesSlide" Target="../notesSlides/notesSlide19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1.xml.rels><?xml version="1.0" encoding="UTF-8"?>
<Relationships xmlns="http://schemas.openxmlformats.org/package/2006/relationships"><Relationship Id="rId1" Type="http://schemas.openxmlformats.org/officeDocument/2006/relationships/image" Target="../media/image194.wmf"/><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slideLayout" Target="../slideLayouts/slideLayout1.xml"/><Relationship Id="rId5" Type="http://schemas.openxmlformats.org/officeDocument/2006/relationships/notesSlide" Target="../notesSlides/notesSlide201.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3.xml.rels><?xml version="1.0" encoding="UTF-8"?>
<Relationships xmlns="http://schemas.openxmlformats.org/package/2006/relationships"><Relationship Id="rId1" Type="http://schemas.openxmlformats.org/officeDocument/2006/relationships/image" Target="../media/image197.wmf"/><Relationship Id="rId2" Type="http://schemas.openxmlformats.org/officeDocument/2006/relationships/image" Target="../media/image198.wmf"/><Relationship Id="rId3" Type="http://schemas.openxmlformats.org/officeDocument/2006/relationships/slideLayout" Target="../slideLayouts/slideLayout1.xml"/>
</Relationships>
</file>

<file path=ppt/slides/_rels/slide204.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1.xml"/><Relationship Id="rId3" Type="http://schemas.openxmlformats.org/officeDocument/2006/relationships/notesSlide" Target="../notesSlides/notesSlide204.xml"/>
</Relationships>
</file>

<file path=ppt/slides/_rels/slide205.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slideLayout" Target="../slideLayouts/slideLayout1.xml"/><Relationship Id="rId3" Type="http://schemas.openxmlformats.org/officeDocument/2006/relationships/notesSlide" Target="../notesSlides/notesSlide205.xml"/>
</Relationships>
</file>

<file path=ppt/slides/_rels/slide206.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jpeg"/><Relationship Id="rId3" Type="http://schemas.openxmlformats.org/officeDocument/2006/relationships/slideLayout" Target="../slideLayouts/slideLayout1.xml"/><Relationship Id="rId4" Type="http://schemas.openxmlformats.org/officeDocument/2006/relationships/notesSlide" Target="../notesSlides/notesSlide206.xml"/>
</Relationships>
</file>

<file path=ppt/slides/_rels/slide207.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slideLayout" Target="../slideLayouts/slideLayout1.xml"/><Relationship Id="rId3" Type="http://schemas.openxmlformats.org/officeDocument/2006/relationships/notesSlide" Target="../notesSlides/notesSlide207.xml"/>
</Relationships>
</file>

<file path=ppt/slides/_rels/slide208.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slideLayout" Target="../slideLayouts/slideLayout1.xml"/>
</Relationships>
</file>

<file path=ppt/slides/_rels/slide209.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hyperlink" Target="https://gallery.shinyapps.io/collinearity/" TargetMode="External"/><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1.xml"/><Relationship Id="rId3" Type="http://schemas.openxmlformats.org/officeDocument/2006/relationships/notesSlide" Target="../notesSlides/notesSlide210.xml"/>
</Relationships>
</file>

<file path=ppt/slides/_rels/slide211.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slideLayout" Target="../slideLayouts/slideLayout1.xml"/>
</Relationships>
</file>

<file path=ppt/slides/_rels/slide212.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slideLayout" Target="../slideLayouts/slideLayout1.xml"/>
</Relationships>
</file>

<file path=ppt/slides/_rels/slide213.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xml"/>
</Relationships>
</file>

<file path=ppt/slides/_rels/slide214.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slideLayout" Target="../slideLayouts/slideLayout1.xml"/><Relationship Id="rId3" Type="http://schemas.openxmlformats.org/officeDocument/2006/relationships/notesSlide" Target="../notesSlides/notesSlide214.xml"/>
</Relationships>
</file>

<file path=ppt/slides/_rels/slide215.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xml"/>
</Relationships>
</file>

<file path=ppt/slides/_rels/slide216.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jpeg"/><Relationship Id="rId3" Type="http://schemas.openxmlformats.org/officeDocument/2006/relationships/slideLayout" Target="../slideLayouts/slideLayout1.xml"/><Relationship Id="rId4" Type="http://schemas.openxmlformats.org/officeDocument/2006/relationships/notesSlide" Target="../notesSlides/notesSlide216.xml"/>
</Relationships>
</file>

<file path=ppt/slides/_rels/slide217.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1.xml"/>
</Relationships>
</file>

<file path=ppt/slides/_rels/slide218.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slideLayout" Target="../slideLayouts/slideLayout1.xml"/>
</Relationships>
</file>

<file path=ppt/slides/_rels/slide219.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220.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slideLayout" Target="../slideLayouts/slideLayout1.xml"/>
</Relationships>
</file>

<file path=ppt/slides/_rels/slide221.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slideLayout" Target="../slideLayouts/slideLayout1.xml"/>
</Relationships>
</file>

<file path=ppt/slides/_rels/slide222.xml.rels><?xml version="1.0" encoding="UTF-8"?>
<Relationships xmlns="http://schemas.openxmlformats.org/package/2006/relationships"><Relationship Id="rId1" Type="http://schemas.openxmlformats.org/officeDocument/2006/relationships/image" Target="../media/image219.wmf"/><Relationship Id="rId2" Type="http://schemas.openxmlformats.org/officeDocument/2006/relationships/slideLayout" Target="../slideLayouts/slideLayout1.xml"/>
</Relationships>
</file>

<file path=ppt/slides/_rels/slide2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4.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slideLayout" Target="../slideLayouts/slideLayout1.xml"/><Relationship Id="rId3" Type="http://schemas.openxmlformats.org/officeDocument/2006/relationships/notesSlide" Target="../notesSlides/notesSlide224.xml"/>
</Relationships>
</file>

<file path=ppt/slides/_rels/slide225.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1.xml"/><Relationship Id="rId3" Type="http://schemas.openxmlformats.org/officeDocument/2006/relationships/notesSlide" Target="../notesSlides/notesSlide225.xml"/>
</Relationships>
</file>

<file path=ppt/slides/_rels/slide226.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slideLayout" Target="../slideLayouts/slideLayout1.xml"/>
</Relationships>
</file>

<file path=ppt/slides/_rels/slide227.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slideLayout" Target="../slideLayouts/slideLayout1.xml"/>
</Relationships>
</file>

<file path=ppt/slides/_rels/slide228.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slideLayout" Target="../slideLayouts/slideLayout1.xml"/><Relationship Id="rId3" Type="http://schemas.openxmlformats.org/officeDocument/2006/relationships/notesSlide" Target="../notesSlides/notesSlide228.xml"/>
</Relationships>
</file>

<file path=ppt/slides/_rels/slide229.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xml"/><Relationship Id="rId5" Type="http://schemas.openxmlformats.org/officeDocument/2006/relationships/notesSlide" Target="../notesSlides/notesSlide23.xml"/>
</Relationships>
</file>

<file path=ppt/slides/_rels/slide230.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slideLayout" Target="../slideLayouts/slideLayout1.xml"/><Relationship Id="rId3" Type="http://schemas.openxmlformats.org/officeDocument/2006/relationships/notesSlide" Target="../notesSlides/notesSlide230.xml"/>
</Relationships>
</file>

<file path=ppt/slides/_rels/slide231.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1.xml"/><Relationship Id="rId3" Type="http://schemas.openxmlformats.org/officeDocument/2006/relationships/notesSlide" Target="../notesSlides/notesSlide231.xml"/>
</Relationships>
</file>

<file path=ppt/slides/_rels/slide232.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slideLayout" Target="../slideLayouts/slideLayout1.xml"/><Relationship Id="rId3" Type="http://schemas.openxmlformats.org/officeDocument/2006/relationships/notesSlide" Target="../notesSlides/notesSlide232.xml"/>
</Relationships>
</file>

<file path=ppt/slides/_rels/slide233.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slideLayout" Target="../slideLayouts/slideLayout14.xml"/><Relationship Id="rId3" Type="http://schemas.openxmlformats.org/officeDocument/2006/relationships/notesSlide" Target="../notesSlides/notesSlide233.xml"/>
</Relationships>
</file>

<file path=ppt/slides/_rels/slide234.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slideLayout" Target="../slideLayouts/slideLayout1.xml"/><Relationship Id="rId3" Type="http://schemas.openxmlformats.org/officeDocument/2006/relationships/notesSlide" Target="../notesSlides/notesSlide234.xml"/>
</Relationships>
</file>

<file path=ppt/slides/_rels/slide235.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1.xml"/>
</Relationships>
</file>

<file path=ppt/slides/_rels/slide236.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slideLayout" Target="../slideLayouts/slideLayout1.xml"/>
</Relationships>
</file>

<file path=ppt/slides/_rels/slide237.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slideLayout" Target="../slideLayouts/slideLayout1.xml"/><Relationship Id="rId3" Type="http://schemas.openxmlformats.org/officeDocument/2006/relationships/notesSlide" Target="../notesSlides/notesSlide237.xml"/>
</Relationships>
</file>

<file path=ppt/slides/_rels/slide238.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slideLayout" Target="../slideLayouts/slideLayout1.xml"/>
</Relationships>
</file>

<file path=ppt/slides/_rels/slide239.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slideLayout" Target="../slideLayouts/slideLayout1.xml"/><Relationship Id="rId3" Type="http://schemas.openxmlformats.org/officeDocument/2006/relationships/notesSlide" Target="../notesSlides/notesSlide239.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1.xml"/>
</Relationships>
</file>

<file path=ppt/slides/_rels/slide240.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slideLayout" Target="../slideLayouts/slideLayout1.xml"/>
</Relationships>
</file>

<file path=ppt/slides/_rels/slide241.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slideLayout" Target="../slideLayouts/slideLayout1.xml"/>
</Relationships>
</file>

<file path=ppt/slides/_rels/slide242.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xml"/>
</Relationships>
</file>

<file path=ppt/slides/_rels/slide243.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slideLayout" Target="../slideLayouts/slideLayout14.xml"/><Relationship Id="rId3" Type="http://schemas.openxmlformats.org/officeDocument/2006/relationships/notesSlide" Target="../notesSlides/notesSlide243.xml"/>
</Relationships>
</file>

<file path=ppt/slides/_rels/slide244.xml.rels><?xml version="1.0" encoding="UTF-8"?>
<Relationships xmlns="http://schemas.openxmlformats.org/package/2006/relationships"><Relationship Id="rId1" Type="http://schemas.openxmlformats.org/officeDocument/2006/relationships/hyperlink" Target="https://www.statsmodels.org/dev/example_formulas.html#example-formulas--page-root" TargetMode="External"/><Relationship Id="rId2" Type="http://schemas.openxmlformats.org/officeDocument/2006/relationships/slideLayout" Target="../slideLayouts/slideLayout1.xml"/><Relationship Id="rId3" Type="http://schemas.openxmlformats.org/officeDocument/2006/relationships/notesSlide" Target="../notesSlides/notesSlide244.xml"/>
</Relationships>
</file>

<file path=ppt/slides/_rels/slide245.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slideLayout" Target="../slideLayouts/slideLayout1.xml"/><Relationship Id="rId3" Type="http://schemas.openxmlformats.org/officeDocument/2006/relationships/notesSlide" Target="../notesSlides/notesSlide245.xml"/>
</Relationships>
</file>

<file path=ppt/slides/_rels/slide246.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slideLayout" Target="../slideLayouts/slideLayout14.xml"/><Relationship Id="rId3" Type="http://schemas.openxmlformats.org/officeDocument/2006/relationships/notesSlide" Target="../notesSlides/notesSlide246.xml"/>
</Relationships>
</file>

<file path=ppt/slides/_rels/slide247.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slideLayout" Target="../slideLayouts/slideLayout1.xml"/><Relationship Id="rId3" Type="http://schemas.openxmlformats.org/officeDocument/2006/relationships/notesSlide" Target="../notesSlides/notesSlide247.xml"/>
</Relationships>
</file>

<file path=ppt/slides/_rels/slide248.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slideLayout" Target="../slideLayouts/slideLayout14.xml"/><Relationship Id="rId3" Type="http://schemas.openxmlformats.org/officeDocument/2006/relationships/notesSlide" Target="../notesSlides/notesSlide248.xml"/>
</Relationships>
</file>

<file path=ppt/slides/_rels/slide249.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slideLayout" Target="../slideLayouts/slideLayout14.xml"/>
</Relationships>
</file>

<file path=ppt/slides/_rels/slide25.xml.rels><?xml version="1.0" encoding="UTF-8"?>
<Relationships xmlns="http://schemas.openxmlformats.org/package/2006/relationships"><Relationship Id="rId1" Type="http://schemas.openxmlformats.org/officeDocument/2006/relationships/hyperlink" Target="https://stat.ethz.ch/R-manual/R-devel/library/datasets/html/mtcars.html" TargetMode="External"/><Relationship Id="rId2" Type="http://schemas.openxmlformats.org/officeDocument/2006/relationships/hyperlink" Target="https://stat.ethz.ch/R-manual/R-devel/library/datasets/html/mtcars.html" TargetMode="External"/><Relationship Id="rId3" Type="http://schemas.openxmlformats.org/officeDocument/2006/relationships/slideLayout" Target="../slideLayouts/slideLayout1.xml"/>
</Relationships>
</file>

<file path=ppt/slides/_rels/slide250.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image" Target="../media/image249.png"/><Relationship Id="rId3" Type="http://schemas.openxmlformats.org/officeDocument/2006/relationships/slideLayout" Target="../slideLayouts/slideLayout1.xml"/>
</Relationships>
</file>

<file path=ppt/slides/_rels/slide2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
</Relationships>
</file>

<file path=ppt/slides/_rels/slide252.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slideLayout" Target="../slideLayouts/slideLayout1.xml"/><Relationship Id="rId3" Type="http://schemas.openxmlformats.org/officeDocument/2006/relationships/notesSlide" Target="../notesSlides/notesSlide252.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
</Relationships>
</file>

<file path=ppt/slides/_rels/slide254.xml.rels><?xml version="1.0" encoding="UTF-8"?>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1.xml"/><Relationship Id="rId3" Type="http://schemas.openxmlformats.org/officeDocument/2006/relationships/notesSlide" Target="../notesSlides/notesSlide254.xml"/>
</Relationships>
</file>

<file path=ppt/slides/_rels/slide255.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slideLayout" Target="../slideLayouts/slideLayout1.xml"/><Relationship Id="rId3" Type="http://schemas.openxmlformats.org/officeDocument/2006/relationships/notesSlide" Target="../notesSlides/notesSlide255.xml"/>
</Relationships>
</file>

<file path=ppt/slides/_rels/slide2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7.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slideLayout" Target="../slideLayouts/slideLayout1.xml"/><Relationship Id="rId3" Type="http://schemas.openxmlformats.org/officeDocument/2006/relationships/notesSlide" Target="../notesSlides/notesSlide257.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
</Relationships>
</file>

<file path=ppt/slides/_rels/slide2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
</Relationships>
</file>

<file path=ppt/slides/_rels/slide262.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slideLayout" Target="../slideLayouts/slideLayout1.xml"/>
</Relationships>
</file>

<file path=ppt/slides/_rels/slide263.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slideLayout" Target="../slideLayouts/slideLayout1.xml"/>
</Relationships>
</file>

<file path=ppt/slides/_rels/slide2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
</Relationships>
</file>

<file path=ppt/slides/_rels/slide2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
</Relationships>
</file>

<file path=ppt/slides/_rels/slide2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
</Relationships>
</file>

<file path=ppt/slides/_rels/slide2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
</Relationships>
</file>

<file path=ppt/slides/_rels/slide2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
</Relationships>
</file>

<file path=ppt/slides/_rels/slide271.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slideLayout" Target="../slideLayouts/slideLayout1.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
</Relationships>
</file>

<file path=ppt/slides/_rels/slide2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
</Relationships>
</file>

<file path=ppt/slides/_rels/slide2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
</Relationships>
</file>

<file path=ppt/slides/_rels/slide276.xml.rels><?xml version="1.0" encoding="UTF-8"?>
<Relationships xmlns="http://schemas.openxmlformats.org/package/2006/relationships"><Relationship Id="rId1" Type="http://schemas.openxmlformats.org/officeDocument/2006/relationships/image" Target="../media/image257.png"/><Relationship Id="rId2" Type="http://schemas.openxmlformats.org/officeDocument/2006/relationships/slideLayout" Target="../slideLayouts/slideLayout1.xml"/><Relationship Id="rId3" Type="http://schemas.openxmlformats.org/officeDocument/2006/relationships/notesSlide" Target="../notesSlides/notesSlide276.xml"/>
</Relationships>
</file>

<file path=ppt/slides/_rels/slide277.xml.rels><?xml version="1.0" encoding="UTF-8"?>
<Relationships xmlns="http://schemas.openxmlformats.org/package/2006/relationships"><Relationship Id="rId1" Type="http://schemas.openxmlformats.org/officeDocument/2006/relationships/image" Target="../media/image258.png"/><Relationship Id="rId2" Type="http://schemas.openxmlformats.org/officeDocument/2006/relationships/slideLayout" Target="../slideLayouts/slideLayout1.xml"/>
</Relationships>
</file>

<file path=ppt/slides/_rels/slide278.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slideLayout" Target="../slideLayouts/slideLayout1.xml"/>
</Relationships>
</file>

<file path=ppt/slides/_rels/slide279.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slideLayout" Target="../slideLayouts/slideLayout1.xml"/><Relationship Id="rId3" Type="http://schemas.openxmlformats.org/officeDocument/2006/relationships/notesSlide" Target="../notesSlides/notesSlide279.xml"/>
</Relationships>
</file>

<file path=ppt/slides/_rels/slide2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280.xml.rels><?xml version="1.0" encoding="UTF-8"?>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80.xml"/>
</Relationships>
</file>

<file path=ppt/slides/_rels/slide281.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slideLayout" Target="../slideLayouts/slideLayout1.xml"/><Relationship Id="rId3" Type="http://schemas.openxmlformats.org/officeDocument/2006/relationships/notesSlide" Target="../notesSlides/notesSlide281.xml"/>
</Relationships>
</file>

<file path=ppt/slides/_rels/slide282.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slideLayout" Target="../slideLayouts/slideLayout14.xml"/><Relationship Id="rId3" Type="http://schemas.openxmlformats.org/officeDocument/2006/relationships/notesSlide" Target="../notesSlides/notesSlide282.xml"/>
</Relationships>
</file>

<file path=ppt/slides/_rels/slide283.xml.rels><?xml version="1.0" encoding="UTF-8"?>
<Relationships xmlns="http://schemas.openxmlformats.org/package/2006/relationships"><Relationship Id="rId1" Type="http://schemas.openxmlformats.org/officeDocument/2006/relationships/image" Target="../media/image264.jpeg"/><Relationship Id="rId2" Type="http://schemas.openxmlformats.org/officeDocument/2006/relationships/image" Target="../media/image265.png"/><Relationship Id="rId3" Type="http://schemas.openxmlformats.org/officeDocument/2006/relationships/image" Target="../media/image266.jpeg"/><Relationship Id="rId4" Type="http://schemas.openxmlformats.org/officeDocument/2006/relationships/slideLayout" Target="../slideLayouts/slideLayout1.xml"/><Relationship Id="rId5" Type="http://schemas.openxmlformats.org/officeDocument/2006/relationships/notesSlide" Target="../notesSlides/notesSlide283.xml"/>
</Relationships>
</file>

<file path=ppt/slides/_rels/slide284.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slideLayout" Target="../slideLayouts/slideLayout1.xml"/><Relationship Id="rId3" Type="http://schemas.openxmlformats.org/officeDocument/2006/relationships/notesSlide" Target="../notesSlides/notesSlide284.xml"/>
</Relationships>
</file>

<file path=ppt/slides/_rels/slide285.xml.rels><?xml version="1.0" encoding="UTF-8"?>
<Relationships xmlns="http://schemas.openxmlformats.org/package/2006/relationships"><Relationship Id="rId1" Type="http://schemas.openxmlformats.org/officeDocument/2006/relationships/image" Target="../media/image268.png"/><Relationship Id="rId2" Type="http://schemas.openxmlformats.org/officeDocument/2006/relationships/slideLayout" Target="../slideLayouts/slideLayout1.xml"/><Relationship Id="rId3" Type="http://schemas.openxmlformats.org/officeDocument/2006/relationships/notesSlide" Target="../notesSlides/notesSlide285.xml"/>
</Relationships>
</file>

<file path=ppt/slides/_rels/slide2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
</Relationships>
</file>

<file path=ppt/slides/_rels/slide287.xml.rels><?xml version="1.0" encoding="UTF-8"?>
<Relationships xmlns="http://schemas.openxmlformats.org/package/2006/relationships"><Relationship Id="rId1" Type="http://schemas.openxmlformats.org/officeDocument/2006/relationships/image" Target="../media/image269.png"/><Relationship Id="rId2" Type="http://schemas.openxmlformats.org/officeDocument/2006/relationships/slideLayout" Target="../slideLayouts/slideLayout1.xml"/>
</Relationships>
</file>

<file path=ppt/slides/_rels/slide288.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slideLayout" Target="../slideLayouts/slideLayout1.xml"/>
</Relationships>
</file>

<file path=ppt/slides/_rels/slide289.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0.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hyperlink" Target="https://projects.datacamp.com/projects/504" TargetMode="External"/><Relationship Id="rId2" Type="http://schemas.openxmlformats.org/officeDocument/2006/relationships/hyperlink" Target="https://projects.datacamp.com/projects/504" TargetMode="External"/><Relationship Id="rId3" Type="http://schemas.openxmlformats.org/officeDocument/2006/relationships/hyperlink" Target="https://projects.datacamp.com/projects/504" TargetMode="External"/><Relationship Id="rId4" Type="http://schemas.openxmlformats.org/officeDocument/2006/relationships/hyperlink" Target="https://learn.datacamp.com/projects/740" TargetMode="External"/><Relationship Id="rId5" Type="http://schemas.openxmlformats.org/officeDocument/2006/relationships/hyperlink" Target="https://learn.datacamp.com/projects/740" TargetMode="External"/><Relationship Id="rId6" Type="http://schemas.openxmlformats.org/officeDocument/2006/relationships/hyperlink" Target="https://learn.datacamp.com/projects/558" TargetMode="External"/><Relationship Id="rId7" Type="http://schemas.openxmlformats.org/officeDocument/2006/relationships/hyperlink" Target="https://learn.datacamp.com/projects/558" TargetMode="External"/><Relationship Id="rId8" Type="http://schemas.openxmlformats.org/officeDocument/2006/relationships/hyperlink" Target="https://projects.datacamp.com/projects/646" TargetMode="External"/><Relationship Id="rId9" Type="http://schemas.openxmlformats.org/officeDocument/2006/relationships/hyperlink" Target="https://projects.datacamp.com/projects/646" TargetMode="External"/><Relationship Id="rId10"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xml"/><Relationship Id="rId4"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Relationship Id="rId3"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jpeg"/><Relationship Id="rId3" Type="http://schemas.openxmlformats.org/officeDocument/2006/relationships/image" Target="../media/image94.png"/><Relationship Id="rId4" Type="http://schemas.openxmlformats.org/officeDocument/2006/relationships/slideLayout" Target="../slideLayouts/slideLayout1.xml"/><Relationship Id="rId5"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hyperlink" Target="https://learn.datacamp.com/projects/558" TargetMode="External"/><Relationship Id="rId2" Type="http://schemas.openxmlformats.org/officeDocument/2006/relationships/hyperlink" Target="https://learn.datacamp.com/projects/558" TargetMode="External"/><Relationship Id="rId3"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hyperlink" Target="https://gallery.shinyapps.io/simple_regression/" TargetMode="Externa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Links to open</a:t>
            </a:r>
            <a:endParaRPr b="0" lang="en-US" sz="4000" spc="-1" strike="noStrike">
              <a:solidFill>
                <a:srgbClr val="ffffff"/>
              </a:solidFill>
              <a:latin typeface="Corbel"/>
            </a:endParaRPr>
          </a:p>
        </p:txBody>
      </p:sp>
      <p:sp>
        <p:nvSpPr>
          <p:cNvPr id="13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Anything wrong?</a:t>
            </a:r>
            <a:endParaRPr b="0" lang="en-US" sz="4000" spc="-1" strike="noStrike">
              <a:solidFill>
                <a:srgbClr val="ffffff"/>
              </a:solidFill>
              <a:latin typeface="Corbel"/>
            </a:endParaRPr>
          </a:p>
        </p:txBody>
      </p:sp>
      <p:sp>
        <p:nvSpPr>
          <p:cNvPr id="15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60" name="Picture 3" descr=""/>
          <p:cNvPicPr/>
          <p:nvPr/>
        </p:nvPicPr>
        <p:blipFill>
          <a:blip r:embed="rId1"/>
          <a:stretch/>
        </p:blipFill>
        <p:spPr>
          <a:xfrm>
            <a:off x="489600" y="2633400"/>
            <a:ext cx="11212200" cy="159048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Shape 1"/>
          <p:cNvSpPr txBox="1"/>
          <p:nvPr/>
        </p:nvSpPr>
        <p:spPr>
          <a:xfrm>
            <a:off x="1202760" y="284040"/>
            <a:ext cx="9783720" cy="1508400"/>
          </a:xfrm>
          <a:prstGeom prst="rect">
            <a:avLst/>
          </a:prstGeom>
          <a:noFill/>
          <a:ln>
            <a:noFill/>
          </a:ln>
        </p:spPr>
        <p:txBody>
          <a:bodyPr anchor="ctr">
            <a:noAutofit/>
          </a:bodyPr>
          <a:p>
            <a:pPr>
              <a:lnSpc>
                <a:spcPct val="85000"/>
              </a:lnSpc>
            </a:pPr>
            <a:r>
              <a:rPr b="1" lang="en-US" sz="4000" spc="-1" strike="noStrike" cap="all">
                <a:solidFill>
                  <a:srgbClr val="ffffff"/>
                </a:solidFill>
                <a:latin typeface="Corbel"/>
              </a:rPr>
              <a:t>NO FREE LUNCH THEOREM</a:t>
            </a:r>
            <a:br/>
            <a:endParaRPr b="0" lang="en-US" sz="4000" spc="-1" strike="noStrike">
              <a:solidFill>
                <a:srgbClr val="ffffff"/>
              </a:solidFill>
              <a:latin typeface="Corbel"/>
            </a:endParaRPr>
          </a:p>
        </p:txBody>
      </p:sp>
      <p:sp>
        <p:nvSpPr>
          <p:cNvPr id="45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57" name="Picture 2" descr="Challenge Assumptions – Observe Life"/>
          <p:cNvPicPr/>
          <p:nvPr/>
        </p:nvPicPr>
        <p:blipFill>
          <a:blip r:embed="rId1"/>
          <a:stretch/>
        </p:blipFill>
        <p:spPr>
          <a:xfrm>
            <a:off x="2528640" y="2819520"/>
            <a:ext cx="6095520" cy="342864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59"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models are helpful because they filter out noise (a map of New York is helpful for navigating the city in part because of all of the detail it </a:t>
            </a:r>
            <a:r>
              <a:rPr b="0" i="1" lang="en-US" sz="2200" spc="-1" strike="noStrike">
                <a:solidFill>
                  <a:srgbClr val="ffffff"/>
                </a:solidFill>
                <a:latin typeface="Corbel"/>
              </a:rPr>
              <a:t>omits</a:t>
            </a:r>
            <a:r>
              <a:rPr b="0" lang="en-US" sz="2200" spc="-1" strike="noStrike">
                <a:solidFill>
                  <a:srgbClr val="ffffff"/>
                </a:solidFill>
                <a:latin typeface="Corbel"/>
              </a:rPr>
              <a:t>). But an over-simplified model can also filter out some signal too, so in a data-rich and high signal-to-noise environment, you would not want to use an unnecessarily small model. Simplicity, however, can be a virtue when signal-to-noise is low, where the benefit of filtering out noise might outweigh the cost of missing some signal.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Datacamp supervised learning with sickit learn</a:t>
            </a:r>
            <a:endParaRPr b="0" lang="en-US" sz="4000" spc="-1" strike="noStrike">
              <a:solidFill>
                <a:srgbClr val="ffffff"/>
              </a:solidFill>
              <a:latin typeface="Corbel"/>
            </a:endParaRPr>
          </a:p>
        </p:txBody>
      </p:sp>
      <p:sp>
        <p:nvSpPr>
          <p:cNvPr id="46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62" name="Picture 3" descr=""/>
          <p:cNvPicPr/>
          <p:nvPr/>
        </p:nvPicPr>
        <p:blipFill>
          <a:blip r:embed="rId1"/>
          <a:stretch/>
        </p:blipFill>
        <p:spPr>
          <a:xfrm>
            <a:off x="2158920" y="2053080"/>
            <a:ext cx="7534800" cy="459144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6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65" name="Picture 3" descr=""/>
          <p:cNvPicPr/>
          <p:nvPr/>
        </p:nvPicPr>
        <p:blipFill>
          <a:blip r:embed="rId1"/>
          <a:stretch/>
        </p:blipFill>
        <p:spPr>
          <a:xfrm>
            <a:off x="2304360" y="1209240"/>
            <a:ext cx="7582680" cy="443880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Lasso and ridge regression </a:t>
            </a:r>
            <a:endParaRPr b="0" lang="en-US" sz="4000" spc="-1" strike="noStrike">
              <a:solidFill>
                <a:srgbClr val="ffffff"/>
              </a:solidFill>
              <a:latin typeface="Corbel"/>
            </a:endParaRPr>
          </a:p>
        </p:txBody>
      </p:sp>
      <p:sp>
        <p:nvSpPr>
          <p:cNvPr id="46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Get a better source than the datacamp course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en-US" sz="4000" spc="-1" strike="noStrike" cap="all">
                <a:solidFill>
                  <a:srgbClr val="ffffff"/>
                </a:solidFill>
                <a:latin typeface="Corbel"/>
              </a:rPr>
              <a:t>Imbalance</a:t>
            </a:r>
            <a:endParaRPr b="0" lang="en-US" sz="4000" spc="-1" strike="noStrike">
              <a:solidFill>
                <a:srgbClr val="ffffff"/>
              </a:solidFill>
              <a:latin typeface="Corbel"/>
            </a:endParaRPr>
          </a:p>
        </p:txBody>
      </p:sp>
      <p:sp>
        <p:nvSpPr>
          <p:cNvPr id="46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70" name="Picture 3" descr=""/>
          <p:cNvPicPr/>
          <p:nvPr/>
        </p:nvPicPr>
        <p:blipFill>
          <a:blip r:embed="rId1"/>
          <a:stretch/>
        </p:blipFill>
        <p:spPr>
          <a:xfrm>
            <a:off x="1617480" y="2860560"/>
            <a:ext cx="6981120" cy="116928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 good model?</a:t>
            </a:r>
            <a:endParaRPr b="0" lang="en-US" sz="4000" spc="-1" strike="noStrike">
              <a:solidFill>
                <a:srgbClr val="ffffff"/>
              </a:solidFill>
              <a:latin typeface="Corbel"/>
            </a:endParaRPr>
          </a:p>
        </p:txBody>
      </p:sp>
      <p:sp>
        <p:nvSpPr>
          <p:cNvPr id="472"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Why not?</a:t>
            </a:r>
            <a:endParaRPr b="0" lang="en-US" sz="2200" spc="-1" strike="noStrike">
              <a:solidFill>
                <a:srgbClr val="ffffff"/>
              </a:solidFill>
              <a:latin typeface="Corbel"/>
            </a:endParaRPr>
          </a:p>
        </p:txBody>
      </p:sp>
      <p:pic>
        <p:nvPicPr>
          <p:cNvPr id="473" name="Picture 3" descr=""/>
          <p:cNvPicPr/>
          <p:nvPr/>
        </p:nvPicPr>
        <p:blipFill>
          <a:blip r:embed="rId1"/>
          <a:stretch/>
        </p:blipFill>
        <p:spPr>
          <a:xfrm>
            <a:off x="3746520" y="2835720"/>
            <a:ext cx="2371680" cy="542520"/>
          </a:xfrm>
          <a:prstGeom prst="rect">
            <a:avLst/>
          </a:prstGeom>
          <a:ln>
            <a:noFill/>
          </a:ln>
        </p:spPr>
      </p:pic>
      <p:pic>
        <p:nvPicPr>
          <p:cNvPr id="474" name="Picture 4" descr=""/>
          <p:cNvPicPr/>
          <p:nvPr/>
        </p:nvPicPr>
        <p:blipFill>
          <a:blip r:embed="rId2"/>
          <a:stretch/>
        </p:blipFill>
        <p:spPr>
          <a:xfrm>
            <a:off x="6888600" y="2835720"/>
            <a:ext cx="2390760" cy="55224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SOLUTION </a:t>
            </a:r>
            <a:endParaRPr b="0" lang="en-US" sz="4000" spc="-1" strike="noStrike">
              <a:solidFill>
                <a:srgbClr val="ffffff"/>
              </a:solidFill>
              <a:latin typeface="Corbel"/>
            </a:endParaRPr>
          </a:p>
        </p:txBody>
      </p:sp>
      <p:sp>
        <p:nvSpPr>
          <p:cNvPr id="47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77" name="Picture 3" descr=""/>
          <p:cNvPicPr/>
          <p:nvPr/>
        </p:nvPicPr>
        <p:blipFill>
          <a:blip r:embed="rId1"/>
          <a:stretch/>
        </p:blipFill>
        <p:spPr>
          <a:xfrm>
            <a:off x="3319200" y="2786040"/>
            <a:ext cx="5553360" cy="128556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RECALL </a:t>
            </a:r>
            <a:endParaRPr b="0" lang="en-US" sz="4000" spc="-1" strike="noStrike">
              <a:solidFill>
                <a:srgbClr val="ffffff"/>
              </a:solidFill>
              <a:latin typeface="Corbel"/>
            </a:endParaRPr>
          </a:p>
        </p:txBody>
      </p:sp>
      <p:sp>
        <p:nvSpPr>
          <p:cNvPr id="47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80" name="Picture 3" descr=""/>
          <p:cNvPicPr/>
          <p:nvPr/>
        </p:nvPicPr>
        <p:blipFill>
          <a:blip r:embed="rId1"/>
          <a:stretch/>
        </p:blipFill>
        <p:spPr>
          <a:xfrm>
            <a:off x="817560" y="4449240"/>
            <a:ext cx="7982640" cy="838080"/>
          </a:xfrm>
          <a:prstGeom prst="rect">
            <a:avLst/>
          </a:prstGeom>
          <a:ln>
            <a:noFill/>
          </a:ln>
        </p:spPr>
      </p:pic>
      <p:pic>
        <p:nvPicPr>
          <p:cNvPr id="481" name="Picture 4" descr=""/>
          <p:cNvPicPr/>
          <p:nvPr/>
        </p:nvPicPr>
        <p:blipFill>
          <a:blip r:embed="rId2"/>
          <a:stretch/>
        </p:blipFill>
        <p:spPr>
          <a:xfrm>
            <a:off x="1099080" y="3183480"/>
            <a:ext cx="2928240" cy="85104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8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84" name="Picture 3" descr=""/>
          <p:cNvPicPr/>
          <p:nvPr/>
        </p:nvPicPr>
        <p:blipFill>
          <a:blip r:embed="rId1"/>
          <a:stretch/>
        </p:blipFill>
        <p:spPr>
          <a:xfrm>
            <a:off x="1438200" y="2421360"/>
            <a:ext cx="5740560" cy="934200"/>
          </a:xfrm>
          <a:prstGeom prst="rect">
            <a:avLst/>
          </a:prstGeom>
          <a:ln>
            <a:noFill/>
          </a:ln>
        </p:spPr>
      </p:pic>
      <p:pic>
        <p:nvPicPr>
          <p:cNvPr id="485" name="Picture 4" descr=""/>
          <p:cNvPicPr/>
          <p:nvPr/>
        </p:nvPicPr>
        <p:blipFill>
          <a:blip r:embed="rId2"/>
          <a:stretch/>
        </p:blipFill>
        <p:spPr>
          <a:xfrm>
            <a:off x="1838160" y="4192560"/>
            <a:ext cx="8211240" cy="6094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Announcement </a:t>
            </a:r>
            <a:endParaRPr b="0" lang="en-US" sz="4000" spc="-1" strike="noStrike">
              <a:solidFill>
                <a:srgbClr val="ffffff"/>
              </a:solidFill>
              <a:latin typeface="Corbel"/>
            </a:endParaRPr>
          </a:p>
        </p:txBody>
      </p:sp>
      <p:sp>
        <p:nvSpPr>
          <p:cNvPr id="162"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Next session: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SAT OR SUN    6 PM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8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88" name="Picture 3" descr=""/>
          <p:cNvPicPr/>
          <p:nvPr/>
        </p:nvPicPr>
        <p:blipFill>
          <a:blip r:embed="rId1"/>
          <a:stretch/>
        </p:blipFill>
        <p:spPr>
          <a:xfrm>
            <a:off x="1413000" y="2053080"/>
            <a:ext cx="7401600" cy="369576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9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91" name="Picture 3" descr=""/>
          <p:cNvPicPr/>
          <p:nvPr/>
        </p:nvPicPr>
        <p:blipFill>
          <a:blip r:embed="rId1"/>
          <a:stretch/>
        </p:blipFill>
        <p:spPr>
          <a:xfrm>
            <a:off x="2028240" y="1056960"/>
            <a:ext cx="8135280" cy="474372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logistic regression</a:t>
            </a:r>
            <a:endParaRPr b="0" lang="en-US" sz="4000" spc="-1" strike="noStrike">
              <a:solidFill>
                <a:srgbClr val="ffffff"/>
              </a:solidFill>
              <a:latin typeface="Corbel"/>
            </a:endParaRPr>
          </a:p>
        </p:txBody>
      </p:sp>
      <p:sp>
        <p:nvSpPr>
          <p:cNvPr id="49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Odds vs probability </a:t>
            </a:r>
            <a:endParaRPr b="0" lang="en-US" sz="2200" spc="-1" strike="noStrike">
              <a:solidFill>
                <a:srgbClr val="ffffff"/>
              </a:solidFill>
              <a:latin typeface="Corbel"/>
            </a:endParaRPr>
          </a:p>
        </p:txBody>
      </p:sp>
      <p:pic>
        <p:nvPicPr>
          <p:cNvPr id="494" name="Picture 5" descr=""/>
          <p:cNvPicPr/>
          <p:nvPr/>
        </p:nvPicPr>
        <p:blipFill>
          <a:blip r:embed="rId1"/>
          <a:stretch/>
        </p:blipFill>
        <p:spPr>
          <a:xfrm>
            <a:off x="5215320" y="2219040"/>
            <a:ext cx="5458320" cy="1895400"/>
          </a:xfrm>
          <a:prstGeom prst="rect">
            <a:avLst/>
          </a:prstGeom>
          <a:ln>
            <a:noFill/>
          </a:ln>
        </p:spPr>
      </p:pic>
      <p:pic>
        <p:nvPicPr>
          <p:cNvPr id="495" name="Picture 6" descr=""/>
          <p:cNvPicPr/>
          <p:nvPr/>
        </p:nvPicPr>
        <p:blipFill>
          <a:blip r:embed="rId2"/>
          <a:stretch/>
        </p:blipFill>
        <p:spPr>
          <a:xfrm>
            <a:off x="1202760" y="4617360"/>
            <a:ext cx="8211240" cy="160020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9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98" name="Picture 3" descr=""/>
          <p:cNvPicPr/>
          <p:nvPr/>
        </p:nvPicPr>
        <p:blipFill>
          <a:blip r:embed="rId1"/>
          <a:stretch/>
        </p:blipFill>
        <p:spPr>
          <a:xfrm>
            <a:off x="1202760" y="2011680"/>
            <a:ext cx="9002160" cy="444852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0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01" name="Picture 3" descr=""/>
          <p:cNvPicPr/>
          <p:nvPr/>
        </p:nvPicPr>
        <p:blipFill>
          <a:blip r:embed="rId1"/>
          <a:stretch/>
        </p:blipFill>
        <p:spPr>
          <a:xfrm>
            <a:off x="2464920" y="895680"/>
            <a:ext cx="6883560" cy="596196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assymetry</a:t>
            </a:r>
            <a:endParaRPr b="0" lang="en-US" sz="4000" spc="-1" strike="noStrike">
              <a:solidFill>
                <a:srgbClr val="ffffff"/>
              </a:solidFill>
              <a:latin typeface="Corbel"/>
            </a:endParaRPr>
          </a:p>
        </p:txBody>
      </p:sp>
      <p:sp>
        <p:nvSpPr>
          <p:cNvPr id="50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04" name="Picture 3" descr=""/>
          <p:cNvPicPr/>
          <p:nvPr/>
        </p:nvPicPr>
        <p:blipFill>
          <a:blip r:embed="rId1"/>
          <a:stretch/>
        </p:blipFill>
        <p:spPr>
          <a:xfrm>
            <a:off x="486360" y="3527640"/>
            <a:ext cx="11217240" cy="157140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Taking the log</a:t>
            </a:r>
            <a:endParaRPr b="0" lang="en-US" sz="4000" spc="-1" strike="noStrike">
              <a:solidFill>
                <a:srgbClr val="ffffff"/>
              </a:solidFill>
              <a:latin typeface="Corbel"/>
            </a:endParaRPr>
          </a:p>
        </p:txBody>
      </p:sp>
      <p:sp>
        <p:nvSpPr>
          <p:cNvPr id="50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07" name="Picture 3" descr=""/>
          <p:cNvPicPr/>
          <p:nvPr/>
        </p:nvPicPr>
        <p:blipFill>
          <a:blip r:embed="rId1"/>
          <a:stretch/>
        </p:blipFill>
        <p:spPr>
          <a:xfrm>
            <a:off x="932760" y="3379320"/>
            <a:ext cx="10323720" cy="209880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0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10" name="Picture 3" descr=""/>
          <p:cNvPicPr/>
          <p:nvPr/>
        </p:nvPicPr>
        <p:blipFill>
          <a:blip r:embed="rId1"/>
          <a:stretch/>
        </p:blipFill>
        <p:spPr>
          <a:xfrm>
            <a:off x="2305800" y="3494880"/>
            <a:ext cx="7614360" cy="198648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Odds ratio</a:t>
            </a:r>
            <a:endParaRPr b="0" lang="en-US" sz="4000" spc="-1" strike="noStrike">
              <a:solidFill>
                <a:srgbClr val="ffffff"/>
              </a:solidFill>
              <a:latin typeface="Corbel"/>
            </a:endParaRPr>
          </a:p>
        </p:txBody>
      </p:sp>
      <p:sp>
        <p:nvSpPr>
          <p:cNvPr id="51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13" name="Picture 3" descr=""/>
          <p:cNvPicPr/>
          <p:nvPr/>
        </p:nvPicPr>
        <p:blipFill>
          <a:blip r:embed="rId1"/>
          <a:stretch/>
        </p:blipFill>
        <p:spPr>
          <a:xfrm>
            <a:off x="3303720" y="2923920"/>
            <a:ext cx="5582160" cy="238140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1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16" name="Picture 3" descr=""/>
          <p:cNvPicPr/>
          <p:nvPr/>
        </p:nvPicPr>
        <p:blipFill>
          <a:blip r:embed="rId1"/>
          <a:stretch/>
        </p:blipFill>
        <p:spPr>
          <a:xfrm>
            <a:off x="2475000" y="3162240"/>
            <a:ext cx="7239600" cy="19047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Storks Deliver Babies (p  0.008)</a:t>
            </a:r>
            <a:endParaRPr b="0" lang="en-US" sz="4000" spc="-1" strike="noStrike">
              <a:solidFill>
                <a:srgbClr val="ffffff"/>
              </a:solidFill>
              <a:latin typeface="Corbel"/>
            </a:endParaRPr>
          </a:p>
        </p:txBody>
      </p:sp>
      <p:pic>
        <p:nvPicPr>
          <p:cNvPr id="164" name="Content Placeholder 3" descr=""/>
          <p:cNvPicPr/>
          <p:nvPr/>
        </p:nvPicPr>
        <p:blipFill>
          <a:blip r:embed="rId1"/>
          <a:stretch/>
        </p:blipFill>
        <p:spPr>
          <a:xfrm>
            <a:off x="5171400" y="2881440"/>
            <a:ext cx="1847520" cy="2466720"/>
          </a:xfrm>
          <a:prstGeom prst="rect">
            <a:avLst/>
          </a:prstGeom>
          <a:ln>
            <a:noFill/>
          </a:ln>
        </p:spPr>
      </p:pic>
      <p:pic>
        <p:nvPicPr>
          <p:cNvPr id="165" name="Picture 4" descr=""/>
          <p:cNvPicPr/>
          <p:nvPr/>
        </p:nvPicPr>
        <p:blipFill>
          <a:blip r:embed="rId2"/>
          <a:stretch/>
        </p:blipFill>
        <p:spPr>
          <a:xfrm>
            <a:off x="1827720" y="1828800"/>
            <a:ext cx="8534160" cy="3962160"/>
          </a:xfrm>
          <a:prstGeom prst="rect">
            <a:avLst/>
          </a:prstGeom>
          <a:ln>
            <a:noFill/>
          </a:ln>
        </p:spPr>
      </p:pic>
      <p:sp>
        <p:nvSpPr>
          <p:cNvPr id="166" name="CustomShape 2"/>
          <p:cNvSpPr/>
          <p:nvPr/>
        </p:nvSpPr>
        <p:spPr>
          <a:xfrm>
            <a:off x="2971800" y="5791320"/>
            <a:ext cx="17521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rPr>
              <a:t> </a:t>
            </a:r>
            <a:r>
              <a:rPr b="1" lang="en-US" sz="1800" spc="-1" strike="noStrike">
                <a:solidFill>
                  <a:srgbClr val="ffffff"/>
                </a:solidFill>
                <a:latin typeface="Corbel"/>
              </a:rPr>
              <a:t>r = 0.62</a:t>
            </a:r>
            <a:endParaRPr b="0" lang="en-US" sz="1800" spc="-1" strike="noStrike">
              <a:latin typeface="Arial"/>
            </a:endParaRPr>
          </a:p>
        </p:txBody>
      </p:sp>
      <p:pic>
        <p:nvPicPr>
          <p:cNvPr id="167" name="Picture 5" descr=""/>
          <p:cNvPicPr/>
          <p:nvPr/>
        </p:nvPicPr>
        <p:blipFill>
          <a:blip r:embed="rId3"/>
          <a:stretch/>
        </p:blipFill>
        <p:spPr>
          <a:xfrm>
            <a:off x="10185840" y="4390920"/>
            <a:ext cx="1847520" cy="2466720"/>
          </a:xfrm>
          <a:prstGeom prst="rect">
            <a:avLst/>
          </a:prstGeom>
          <a:ln>
            <a:noFill/>
          </a:ln>
        </p:spPr>
      </p:pic>
      <p:pic>
        <p:nvPicPr>
          <p:cNvPr id="168" name="Picture 4" descr="Storks review - Den of Geek"/>
          <p:cNvPicPr/>
          <p:nvPr/>
        </p:nvPicPr>
        <p:blipFill>
          <a:blip r:embed="rId4"/>
          <a:stretch/>
        </p:blipFill>
        <p:spPr>
          <a:xfrm>
            <a:off x="125280" y="1899360"/>
            <a:ext cx="2504160" cy="140940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1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19" name="Picture 3" descr=""/>
          <p:cNvPicPr/>
          <p:nvPr/>
        </p:nvPicPr>
        <p:blipFill>
          <a:blip r:embed="rId1"/>
          <a:stretch/>
        </p:blipFill>
        <p:spPr>
          <a:xfrm>
            <a:off x="2538000" y="2590560"/>
            <a:ext cx="7115760" cy="167616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2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22" name="Picture 3" descr=""/>
          <p:cNvPicPr/>
          <p:nvPr/>
        </p:nvPicPr>
        <p:blipFill>
          <a:blip r:embed="rId1"/>
          <a:stretch/>
        </p:blipFill>
        <p:spPr>
          <a:xfrm>
            <a:off x="2533320" y="2557440"/>
            <a:ext cx="7125480" cy="174312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2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25" name="Picture 3" descr=""/>
          <p:cNvPicPr/>
          <p:nvPr/>
        </p:nvPicPr>
        <p:blipFill>
          <a:blip r:embed="rId1"/>
          <a:stretch/>
        </p:blipFill>
        <p:spPr>
          <a:xfrm>
            <a:off x="2514240" y="2566800"/>
            <a:ext cx="7163280" cy="172404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Logistic regression </a:t>
            </a:r>
            <a:endParaRPr b="0" lang="en-US" sz="4000" spc="-1" strike="noStrike">
              <a:solidFill>
                <a:srgbClr val="ffffff"/>
              </a:solidFill>
              <a:latin typeface="Corbel"/>
            </a:endParaRPr>
          </a:p>
        </p:txBody>
      </p:sp>
      <p:sp>
        <p:nvSpPr>
          <p:cNvPr id="52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Cut-off of 0.5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Same of KNN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But we can modify the cut-off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en-US" sz="4000" spc="-1" strike="noStrike" cap="all">
                <a:solidFill>
                  <a:srgbClr val="ffffff"/>
                </a:solidFill>
                <a:latin typeface="Corbel"/>
              </a:rPr>
              <a:t>ROC</a:t>
            </a:r>
            <a:endParaRPr b="0" lang="en-US" sz="4000" spc="-1" strike="noStrike">
              <a:solidFill>
                <a:srgbClr val="ffffff"/>
              </a:solidFill>
              <a:latin typeface="Corbel"/>
            </a:endParaRPr>
          </a:p>
        </p:txBody>
      </p:sp>
      <p:sp>
        <p:nvSpPr>
          <p:cNvPr id="52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30" name="Picture 3" descr=""/>
          <p:cNvPicPr/>
          <p:nvPr/>
        </p:nvPicPr>
        <p:blipFill>
          <a:blip r:embed="rId1"/>
          <a:stretch/>
        </p:blipFill>
        <p:spPr>
          <a:xfrm>
            <a:off x="2085120" y="1339920"/>
            <a:ext cx="6982560" cy="524880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3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33" name="Picture 3" descr=""/>
          <p:cNvPicPr/>
          <p:nvPr/>
        </p:nvPicPr>
        <p:blipFill>
          <a:blip r:embed="rId1"/>
          <a:stretch/>
        </p:blipFill>
        <p:spPr>
          <a:xfrm>
            <a:off x="1895040" y="1153080"/>
            <a:ext cx="6906240" cy="5248800"/>
          </a:xfrm>
          <a:prstGeom prst="rect">
            <a:avLst/>
          </a:prstGeom>
          <a:ln>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ROC</a:t>
            </a:r>
            <a:endParaRPr b="0" lang="en-US" sz="4000" spc="-1" strike="noStrike">
              <a:solidFill>
                <a:srgbClr val="ffffff"/>
              </a:solidFill>
              <a:latin typeface="Corbel"/>
            </a:endParaRPr>
          </a:p>
        </p:txBody>
      </p:sp>
      <p:sp>
        <p:nvSpPr>
          <p:cNvPr id="53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36" name="Picture 3" descr=""/>
          <p:cNvPicPr/>
          <p:nvPr/>
        </p:nvPicPr>
        <p:blipFill>
          <a:blip r:embed="rId1"/>
          <a:stretch/>
        </p:blipFill>
        <p:spPr>
          <a:xfrm>
            <a:off x="17280" y="1596600"/>
            <a:ext cx="5993640" cy="4791240"/>
          </a:xfrm>
          <a:prstGeom prst="rect">
            <a:avLst/>
          </a:prstGeom>
          <a:ln>
            <a:noFill/>
          </a:ln>
        </p:spPr>
      </p:pic>
      <p:pic>
        <p:nvPicPr>
          <p:cNvPr id="537" name="Picture 4" descr=""/>
          <p:cNvPicPr/>
          <p:nvPr/>
        </p:nvPicPr>
        <p:blipFill>
          <a:blip r:embed="rId2"/>
          <a:stretch/>
        </p:blipFill>
        <p:spPr>
          <a:xfrm>
            <a:off x="6238080" y="1587240"/>
            <a:ext cx="5953680" cy="480096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3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40" name="Picture 3" descr=""/>
          <p:cNvPicPr/>
          <p:nvPr/>
        </p:nvPicPr>
        <p:blipFill>
          <a:blip r:embed="rId1"/>
          <a:stretch/>
        </p:blipFill>
        <p:spPr>
          <a:xfrm>
            <a:off x="1998000" y="2409480"/>
            <a:ext cx="7434000" cy="383832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Precision recall curve</a:t>
            </a:r>
            <a:endParaRPr b="0" lang="en-US" sz="4000" spc="-1" strike="noStrike">
              <a:solidFill>
                <a:srgbClr val="ffffff"/>
              </a:solidFill>
              <a:latin typeface="Corbel"/>
            </a:endParaRPr>
          </a:p>
        </p:txBody>
      </p:sp>
      <p:sp>
        <p:nvSpPr>
          <p:cNvPr id="54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43" name="Picture 3" descr=""/>
          <p:cNvPicPr/>
          <p:nvPr/>
        </p:nvPicPr>
        <p:blipFill>
          <a:blip r:embed="rId1"/>
          <a:stretch/>
        </p:blipFill>
        <p:spPr>
          <a:xfrm>
            <a:off x="243720" y="1990440"/>
            <a:ext cx="6067800" cy="3934080"/>
          </a:xfrm>
          <a:prstGeom prst="rect">
            <a:avLst/>
          </a:prstGeom>
          <a:ln>
            <a:noFill/>
          </a:ln>
        </p:spPr>
      </p:pic>
      <p:pic>
        <p:nvPicPr>
          <p:cNvPr id="544" name="Picture 4" descr=""/>
          <p:cNvPicPr/>
          <p:nvPr/>
        </p:nvPicPr>
        <p:blipFill>
          <a:blip r:embed="rId2"/>
          <a:stretch/>
        </p:blipFill>
        <p:spPr>
          <a:xfrm>
            <a:off x="6638040" y="1746000"/>
            <a:ext cx="5299920" cy="480888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4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47" name="Picture 3" descr=""/>
          <p:cNvPicPr/>
          <p:nvPr/>
        </p:nvPicPr>
        <p:blipFill>
          <a:blip r:embed="rId1"/>
          <a:stretch/>
        </p:blipFill>
        <p:spPr>
          <a:xfrm>
            <a:off x="2481480" y="667080"/>
            <a:ext cx="4858200" cy="1285560"/>
          </a:xfrm>
          <a:prstGeom prst="rect">
            <a:avLst/>
          </a:prstGeom>
          <a:ln>
            <a:noFill/>
          </a:ln>
        </p:spPr>
      </p:pic>
      <p:pic>
        <p:nvPicPr>
          <p:cNvPr id="548" name="Picture 5" descr=""/>
          <p:cNvPicPr/>
          <p:nvPr/>
        </p:nvPicPr>
        <p:blipFill>
          <a:blip r:embed="rId2"/>
          <a:stretch/>
        </p:blipFill>
        <p:spPr>
          <a:xfrm>
            <a:off x="1695960" y="3047400"/>
            <a:ext cx="6801480" cy="32004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Spurious correlations</a:t>
            </a:r>
            <a:endParaRPr b="0" lang="en-US" sz="4000" spc="-1" strike="noStrike">
              <a:solidFill>
                <a:srgbClr val="ffffff"/>
              </a:solidFill>
              <a:latin typeface="Corbel"/>
            </a:endParaRPr>
          </a:p>
        </p:txBody>
      </p:sp>
      <p:sp>
        <p:nvSpPr>
          <p:cNvPr id="170"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http://www.tylervigen.com/spurious-correlations</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Overfitting</a:t>
            </a:r>
            <a:endParaRPr b="0" lang="en-US" sz="4000" spc="-1" strike="noStrike">
              <a:solidFill>
                <a:srgbClr val="ffffff"/>
              </a:solidFill>
              <a:latin typeface="Corbel"/>
            </a:endParaRPr>
          </a:p>
        </p:txBody>
      </p:sp>
      <p:pic>
        <p:nvPicPr>
          <p:cNvPr id="550" name="Picture 2" descr="man standing between park vehicles"/>
          <p:cNvPicPr/>
          <p:nvPr/>
        </p:nvPicPr>
        <p:blipFill>
          <a:blip r:embed="rId1"/>
          <a:stretch/>
        </p:blipFill>
        <p:spPr>
          <a:xfrm>
            <a:off x="3128400" y="2011320"/>
            <a:ext cx="5933160" cy="420660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5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53" name="Picture 3" descr=""/>
          <p:cNvPicPr/>
          <p:nvPr/>
        </p:nvPicPr>
        <p:blipFill>
          <a:blip r:embed="rId1"/>
          <a:stretch/>
        </p:blipFill>
        <p:spPr>
          <a:xfrm>
            <a:off x="1999800" y="1733040"/>
            <a:ext cx="6696720" cy="451512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5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56" name="Picture 3" descr=""/>
          <p:cNvPicPr/>
          <p:nvPr/>
        </p:nvPicPr>
        <p:blipFill>
          <a:blip r:embed="rId1"/>
          <a:stretch/>
        </p:blipFill>
        <p:spPr>
          <a:xfrm>
            <a:off x="1103400" y="1845360"/>
            <a:ext cx="6963480" cy="461052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5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59" name="Picture 3" descr=""/>
          <p:cNvPicPr/>
          <p:nvPr/>
        </p:nvPicPr>
        <p:blipFill>
          <a:blip r:embed="rId1"/>
          <a:stretch/>
        </p:blipFill>
        <p:spPr>
          <a:xfrm>
            <a:off x="2614320" y="1562760"/>
            <a:ext cx="6353640" cy="447696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6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62" name="Picture 3" descr=""/>
          <p:cNvPicPr/>
          <p:nvPr/>
        </p:nvPicPr>
        <p:blipFill>
          <a:blip r:embed="rId1"/>
          <a:stretch/>
        </p:blipFill>
        <p:spPr>
          <a:xfrm>
            <a:off x="1593360" y="1837800"/>
            <a:ext cx="6972840" cy="441036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Randomized search CV</a:t>
            </a:r>
            <a:endParaRPr b="0" lang="en-US" sz="4000" spc="-1" strike="noStrike">
              <a:solidFill>
                <a:srgbClr val="ffffff"/>
              </a:solidFill>
              <a:latin typeface="Corbel"/>
            </a:endParaRPr>
          </a:p>
        </p:txBody>
      </p:sp>
      <p:sp>
        <p:nvSpPr>
          <p:cNvPr id="564" name="TextShape 2"/>
          <p:cNvSpPr txBox="1"/>
          <p:nvPr/>
        </p:nvSpPr>
        <p:spPr>
          <a:xfrm>
            <a:off x="5550120" y="1589040"/>
            <a:ext cx="52560" cy="5122800"/>
          </a:xfrm>
          <a:prstGeom prst="rect">
            <a:avLst/>
          </a:prstGeom>
          <a:noFill/>
          <a:ln>
            <a:noFill/>
          </a:ln>
        </p:spPr>
        <p:txBody>
          <a:bodyPr lIns="17280" rIns="34920" tIns="0" bIns="0" anchor="ctr">
            <a:noAutofit/>
          </a:bodyPr>
          <a:p>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Holding out a test set</a:t>
            </a:r>
            <a:endParaRPr b="0" lang="en-US" sz="4000" spc="-1" strike="noStrike">
              <a:solidFill>
                <a:srgbClr val="ffffff"/>
              </a:solidFill>
              <a:latin typeface="Corbel"/>
            </a:endParaRPr>
          </a:p>
        </p:txBody>
      </p:sp>
      <p:sp>
        <p:nvSpPr>
          <p:cNvPr id="56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67" name="Picture 3" descr=""/>
          <p:cNvPicPr/>
          <p:nvPr/>
        </p:nvPicPr>
        <p:blipFill>
          <a:blip r:embed="rId1"/>
          <a:stretch/>
        </p:blipFill>
        <p:spPr>
          <a:xfrm>
            <a:off x="1518840" y="2237760"/>
            <a:ext cx="7658640" cy="401040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A/B testing case study </a:t>
            </a:r>
            <a:endParaRPr b="0" lang="en-US" sz="4000" spc="-1" strike="noStrike">
              <a:solidFill>
                <a:srgbClr val="ffffff"/>
              </a:solidFill>
              <a:latin typeface="Corbel"/>
            </a:endParaRPr>
          </a:p>
        </p:txBody>
      </p:sp>
      <p:sp>
        <p:nvSpPr>
          <p:cNvPr id="56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7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72" name="Picture 3" descr=""/>
          <p:cNvPicPr/>
          <p:nvPr/>
        </p:nvPicPr>
        <p:blipFill>
          <a:blip r:embed="rId1"/>
          <a:stretch/>
        </p:blipFill>
        <p:spPr>
          <a:xfrm>
            <a:off x="1633320" y="3221640"/>
            <a:ext cx="7430040" cy="240012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7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75" name="Picture 3" descr=""/>
          <p:cNvPicPr/>
          <p:nvPr/>
        </p:nvPicPr>
        <p:blipFill>
          <a:blip r:embed="rId1"/>
          <a:stretch/>
        </p:blipFill>
        <p:spPr>
          <a:xfrm>
            <a:off x="2557080" y="1780920"/>
            <a:ext cx="7077600" cy="32958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Simpsons paradox</a:t>
            </a:r>
            <a:endParaRPr b="0" lang="en-US" sz="4000" spc="-1" strike="noStrike">
              <a:solidFill>
                <a:srgbClr val="ffffff"/>
              </a:solidFill>
              <a:latin typeface="Corbel"/>
            </a:endParaRPr>
          </a:p>
        </p:txBody>
      </p:sp>
      <p:sp>
        <p:nvSpPr>
          <p:cNvPr id="172"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Can we solve it? </a:t>
            </a:r>
            <a:endParaRPr b="0" lang="en-US" sz="2200" spc="-1" strike="noStrike">
              <a:solidFill>
                <a:srgbClr val="ffffff"/>
              </a:solidFill>
              <a:latin typeface="Corbel"/>
            </a:endParaRPr>
          </a:p>
        </p:txBody>
      </p:sp>
      <p:pic>
        <p:nvPicPr>
          <p:cNvPr id="173" name="Picture 3" descr=""/>
          <p:cNvPicPr/>
          <p:nvPr/>
        </p:nvPicPr>
        <p:blipFill>
          <a:blip r:embed="rId1"/>
          <a:stretch/>
        </p:blipFill>
        <p:spPr>
          <a:xfrm>
            <a:off x="5378400" y="2312280"/>
            <a:ext cx="4496040" cy="3905280"/>
          </a:xfrm>
          <a:prstGeom prst="rect">
            <a:avLst/>
          </a:prstGeom>
          <a:ln>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Visualize the correlation</a:t>
            </a:r>
            <a:endParaRPr b="0" lang="en-US" sz="4000" spc="-1" strike="noStrike">
              <a:solidFill>
                <a:srgbClr val="ffffff"/>
              </a:solidFill>
              <a:latin typeface="Corbel"/>
            </a:endParaRPr>
          </a:p>
        </p:txBody>
      </p:sp>
      <p:sp>
        <p:nvSpPr>
          <p:cNvPr id="57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https://statistics.calpoly.edu/shiny</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Guess the correlation </a:t>
            </a:r>
            <a:endParaRPr b="0" lang="en-US" sz="4000" spc="-1" strike="noStrike">
              <a:solidFill>
                <a:srgbClr val="ffffff"/>
              </a:solidFill>
              <a:latin typeface="Corbel"/>
            </a:endParaRPr>
          </a:p>
        </p:txBody>
      </p:sp>
      <p:sp>
        <p:nvSpPr>
          <p:cNvPr id="57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80" name="Picture 3" descr=""/>
          <p:cNvPicPr/>
          <p:nvPr/>
        </p:nvPicPr>
        <p:blipFill>
          <a:blip r:embed="rId1"/>
          <a:stretch/>
        </p:blipFill>
        <p:spPr>
          <a:xfrm>
            <a:off x="292320" y="3191400"/>
            <a:ext cx="11469600" cy="1164600"/>
          </a:xfrm>
          <a:prstGeom prst="rect">
            <a:avLst/>
          </a:prstGeom>
          <a:ln>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Solution</a:t>
            </a:r>
            <a:endParaRPr b="0" lang="en-US" sz="4000" spc="-1" strike="noStrike">
              <a:solidFill>
                <a:srgbClr val="ffffff"/>
              </a:solidFill>
              <a:latin typeface="Corbel"/>
            </a:endParaRPr>
          </a:p>
        </p:txBody>
      </p:sp>
      <p:sp>
        <p:nvSpPr>
          <p:cNvPr id="58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83" name="Picture 3" descr=""/>
          <p:cNvPicPr/>
          <p:nvPr/>
        </p:nvPicPr>
        <p:blipFill>
          <a:blip r:embed="rId1"/>
          <a:stretch/>
        </p:blipFill>
        <p:spPr>
          <a:xfrm>
            <a:off x="646200" y="2771280"/>
            <a:ext cx="10583640" cy="172836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TextShape 1"/>
          <p:cNvSpPr txBox="1"/>
          <p:nvPr/>
        </p:nvSpPr>
        <p:spPr>
          <a:xfrm>
            <a:off x="1949400" y="892440"/>
            <a:ext cx="8326080" cy="858600"/>
          </a:xfrm>
          <a:prstGeom prst="rect">
            <a:avLst/>
          </a:prstGeom>
          <a:noFill/>
          <a:ln>
            <a:noFill/>
          </a:ln>
        </p:spPr>
        <p:txBody>
          <a:bodyPr anchor="ctr">
            <a:normAutofit fontScale="35000"/>
          </a:bodyPr>
          <a:p>
            <a:pPr>
              <a:lnSpc>
                <a:spcPct val="85000"/>
              </a:lnSpc>
            </a:pPr>
            <a:r>
              <a:rPr b="0" lang="en-US" sz="4000" spc="-1" strike="noStrike" cap="all">
                <a:solidFill>
                  <a:srgbClr val="ffffff"/>
                </a:solidFill>
                <a:latin typeface="Corbel"/>
              </a:rPr>
              <a:t>Sample size and statistical significance, correlation coefficient</a:t>
            </a:r>
            <a:endParaRPr b="0" lang="en-US" sz="4000" spc="-1" strike="noStrike">
              <a:solidFill>
                <a:srgbClr val="ffffff"/>
              </a:solidFill>
              <a:latin typeface="Corbel"/>
            </a:endParaRPr>
          </a:p>
        </p:txBody>
      </p:sp>
      <p:sp>
        <p:nvSpPr>
          <p:cNvPr id="585" name="CustomShape 2"/>
          <p:cNvSpPr/>
          <p:nvPr/>
        </p:nvSpPr>
        <p:spPr>
          <a:xfrm>
            <a:off x="1523880" y="2267640"/>
            <a:ext cx="8751600" cy="57744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US" sz="1600" spc="-1" strike="noStrike">
                <a:solidFill>
                  <a:srgbClr val="000000"/>
                </a:solidFill>
                <a:latin typeface="Tahoma"/>
                <a:ea typeface="Calibri"/>
              </a:rPr>
              <a:t>The minimum correlation coefficient that will be statistically significant for various sample sizes. Calculated using the approximation, </a:t>
            </a:r>
            <a:endParaRPr b="0" lang="en-US" sz="1600" spc="-1" strike="noStrike">
              <a:latin typeface="Arial"/>
            </a:endParaRPr>
          </a:p>
        </p:txBody>
      </p:sp>
      <p:graphicFrame>
        <p:nvGraphicFramePr>
          <p:cNvPr id="586" name="Table 3"/>
          <p:cNvGraphicFramePr/>
          <p:nvPr/>
        </p:nvGraphicFramePr>
        <p:xfrm>
          <a:off x="1523880" y="2958480"/>
          <a:ext cx="8922960" cy="2773080"/>
        </p:xfrm>
        <a:graphic>
          <a:graphicData uri="http://schemas.openxmlformats.org/drawingml/2006/table">
            <a:tbl>
              <a:tblPr/>
              <a:tblGrid>
                <a:gridCol w="4462200"/>
                <a:gridCol w="4460760"/>
              </a:tblGrid>
              <a:tr h="579240">
                <a:tc>
                  <a:txBody>
                    <a:bodyPr tIns="45360" bIns="45360">
                      <a:noAutofit/>
                    </a:bodyPr>
                    <a:p>
                      <a:pPr>
                        <a:lnSpc>
                          <a:spcPct val="100000"/>
                        </a:lnSpc>
                        <a:tabLst>
                          <a:tab algn="l" pos="0"/>
                        </a:tabLst>
                      </a:pPr>
                      <a:endParaRPr b="0" lang="en-US" sz="1800" spc="-1" strike="noStrike">
                        <a:latin typeface="Arial"/>
                      </a:endParaRPr>
                    </a:p>
                    <a:p>
                      <a:pPr>
                        <a:lnSpc>
                          <a:spcPct val="100000"/>
                        </a:lnSpc>
                        <a:tabLst>
                          <a:tab algn="l" pos="0"/>
                        </a:tabLst>
                      </a:pPr>
                      <a:r>
                        <a:rPr b="1" lang="en-US" sz="1600" spc="-1" strike="noStrike">
                          <a:solidFill>
                            <a:srgbClr val="000000"/>
                          </a:solidFill>
                          <a:latin typeface="Tahoma"/>
                          <a:ea typeface="Calibri"/>
                        </a:rPr>
                        <a:t>Sample Size</a:t>
                      </a:r>
                      <a:endParaRPr b="0" lang="en-US" sz="16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c>
                  <a:txBody>
                    <a:bodyPr tIns="45360" bIns="45360">
                      <a:noAutofit/>
                    </a:bodyPr>
                    <a:p>
                      <a:pPr>
                        <a:lnSpc>
                          <a:spcPct val="100000"/>
                        </a:lnSpc>
                        <a:tabLst>
                          <a:tab algn="l" pos="0"/>
                        </a:tabLst>
                      </a:pPr>
                      <a:r>
                        <a:rPr b="1" lang="en-US" sz="1600" spc="-1" strike="noStrike">
                          <a:solidFill>
                            <a:srgbClr val="000000"/>
                          </a:solidFill>
                          <a:latin typeface="Tahoma"/>
                          <a:ea typeface="Calibri"/>
                        </a:rPr>
                        <a:t>Minimum correlation coefficient that will be statistically significant, p&lt;.05</a:t>
                      </a:r>
                      <a:endParaRPr b="0" lang="en-US" sz="16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r>
              <a:tr h="365400">
                <a:tc>
                  <a:txBody>
                    <a:bodyPr tIns="45360" bIns="45360">
                      <a:noAutofit/>
                    </a:bodyPr>
                    <a:p>
                      <a:pPr>
                        <a:lnSpc>
                          <a:spcPct val="100000"/>
                        </a:lnSpc>
                        <a:tabLst>
                          <a:tab algn="l" pos="0"/>
                        </a:tabLst>
                      </a:pPr>
                      <a:r>
                        <a:rPr b="1" lang="en-US" sz="1800" spc="-1" strike="noStrike">
                          <a:solidFill>
                            <a:srgbClr val="000000"/>
                          </a:solidFill>
                          <a:latin typeface="Tahoma"/>
                          <a:ea typeface="Calibri"/>
                        </a:rPr>
                        <a:t>10</a:t>
                      </a:r>
                      <a:endParaRPr b="0" lang="en-US" sz="18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c>
                  <a:txBody>
                    <a:bodyPr tIns="45360" bIns="45360">
                      <a:noAutofit/>
                    </a:bodyPr>
                    <a:p>
                      <a:pPr>
                        <a:lnSpc>
                          <a:spcPct val="100000"/>
                        </a:lnSpc>
                        <a:tabLst>
                          <a:tab algn="l" pos="0"/>
                        </a:tabLst>
                      </a:pPr>
                      <a:r>
                        <a:rPr b="1" lang="en-US" sz="1800" spc="-1" strike="noStrike">
                          <a:solidFill>
                            <a:srgbClr val="000000"/>
                          </a:solidFill>
                          <a:latin typeface="Tahoma"/>
                          <a:ea typeface="Calibri"/>
                        </a:rPr>
                        <a:t>0.63</a:t>
                      </a:r>
                      <a:endParaRPr b="0" lang="en-US" sz="18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r>
              <a:tr h="365400">
                <a:tc>
                  <a:txBody>
                    <a:bodyPr tIns="45360" bIns="45360">
                      <a:noAutofit/>
                    </a:bodyPr>
                    <a:p>
                      <a:pPr>
                        <a:lnSpc>
                          <a:spcPct val="100000"/>
                        </a:lnSpc>
                        <a:tabLst>
                          <a:tab algn="l" pos="0"/>
                        </a:tabLst>
                      </a:pPr>
                      <a:r>
                        <a:rPr b="1" lang="en-US" sz="1800" spc="-1" strike="noStrike">
                          <a:solidFill>
                            <a:srgbClr val="000000"/>
                          </a:solidFill>
                          <a:latin typeface="Tahoma"/>
                          <a:ea typeface="Calibri"/>
                        </a:rPr>
                        <a:t>100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tIns="45360" bIns="45360">
                      <a:noAutofit/>
                    </a:bodyPr>
                    <a:p>
                      <a:pPr>
                        <a:lnSpc>
                          <a:spcPct val="100000"/>
                        </a:lnSpc>
                        <a:tabLst>
                          <a:tab algn="l" pos="0"/>
                        </a:tabLst>
                      </a:pPr>
                      <a:r>
                        <a:rPr b="1" lang="en-US" sz="1800" spc="-1" strike="noStrike">
                          <a:solidFill>
                            <a:srgbClr val="000000"/>
                          </a:solidFill>
                          <a:latin typeface="Tahoma"/>
                          <a:ea typeface="Calibri"/>
                        </a:rPr>
                        <a:t>0.20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5400">
                <a:tc>
                  <a:txBody>
                    <a:bodyPr tIns="45360" bIns="45360">
                      <a:noAutofit/>
                    </a:bodyPr>
                    <a:p>
                      <a:pPr>
                        <a:lnSpc>
                          <a:spcPct val="100000"/>
                        </a:lnSpc>
                        <a:tabLst>
                          <a:tab algn="l" pos="0"/>
                        </a:tabLst>
                      </a:pPr>
                      <a:r>
                        <a:rPr b="1" lang="en-US" sz="1800" spc="-1" strike="noStrike">
                          <a:solidFill>
                            <a:srgbClr val="000000"/>
                          </a:solidFill>
                          <a:latin typeface="Tahoma"/>
                          <a:ea typeface="Calibri"/>
                        </a:rPr>
                        <a:t>1000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tIns="45360" bIns="45360">
                      <a:noAutofit/>
                    </a:bodyPr>
                    <a:p>
                      <a:pPr>
                        <a:lnSpc>
                          <a:spcPct val="100000"/>
                        </a:lnSpc>
                        <a:tabLst>
                          <a:tab algn="l" pos="0"/>
                        </a:tabLst>
                      </a:pPr>
                      <a:r>
                        <a:rPr b="1" lang="en-US" sz="1800" spc="-1" strike="noStrike">
                          <a:solidFill>
                            <a:srgbClr val="000000"/>
                          </a:solidFill>
                          <a:latin typeface="Tahoma"/>
                          <a:ea typeface="Calibri"/>
                        </a:rPr>
                        <a:t>0.06</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5400">
                <a:tc>
                  <a:txBody>
                    <a:bodyPr tIns="45360" bIns="45360">
                      <a:noAutofit/>
                    </a:bodyPr>
                    <a:p>
                      <a:pPr>
                        <a:lnSpc>
                          <a:spcPct val="100000"/>
                        </a:lnSpc>
                        <a:tabLst>
                          <a:tab algn="l" pos="0"/>
                        </a:tabLst>
                      </a:pPr>
                      <a:r>
                        <a:rPr b="1" lang="en-US" sz="1800" spc="-1" strike="noStrike">
                          <a:solidFill>
                            <a:srgbClr val="000000"/>
                          </a:solidFill>
                          <a:latin typeface="Tahoma"/>
                          <a:ea typeface="Calibri"/>
                        </a:rPr>
                        <a:t>10,000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tIns="45360" bIns="45360">
                      <a:noAutofit/>
                    </a:bodyPr>
                    <a:p>
                      <a:pPr>
                        <a:lnSpc>
                          <a:spcPct val="100000"/>
                        </a:lnSpc>
                        <a:tabLst>
                          <a:tab algn="l" pos="0"/>
                        </a:tabLst>
                      </a:pPr>
                      <a:r>
                        <a:rPr b="1" lang="en-US" sz="1800" spc="-1" strike="noStrike">
                          <a:solidFill>
                            <a:srgbClr val="000000"/>
                          </a:solidFill>
                          <a:latin typeface="Tahoma"/>
                          <a:ea typeface="Calibri"/>
                        </a:rPr>
                        <a:t>0.02</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5400">
                <a:tc>
                  <a:txBody>
                    <a:bodyPr tIns="45360" bIns="45360">
                      <a:noAutofit/>
                    </a:bodyPr>
                    <a:p>
                      <a:pPr>
                        <a:lnSpc>
                          <a:spcPct val="100000"/>
                        </a:lnSpc>
                        <a:tabLst>
                          <a:tab algn="l" pos="0"/>
                        </a:tabLst>
                      </a:pPr>
                      <a:r>
                        <a:rPr b="1" lang="en-US" sz="1800" spc="-1" strike="noStrike">
                          <a:solidFill>
                            <a:srgbClr val="000000"/>
                          </a:solidFill>
                          <a:latin typeface="Tahoma"/>
                          <a:ea typeface="Calibri"/>
                        </a:rPr>
                        <a:t>100,000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tIns="45360" bIns="45360">
                      <a:noAutofit/>
                    </a:bodyPr>
                    <a:p>
                      <a:pPr>
                        <a:lnSpc>
                          <a:spcPct val="100000"/>
                        </a:lnSpc>
                        <a:tabLst>
                          <a:tab algn="l" pos="0"/>
                        </a:tabLst>
                      </a:pPr>
                      <a:r>
                        <a:rPr b="1" lang="en-US" sz="1800" spc="-1" strike="noStrike">
                          <a:solidFill>
                            <a:srgbClr val="000000"/>
                          </a:solidFill>
                          <a:latin typeface="Tahoma"/>
                          <a:ea typeface="Calibri"/>
                        </a:rPr>
                        <a:t>0.006</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840">
                <a:tc>
                  <a:txBody>
                    <a:bodyPr tIns="45360" bIns="45360">
                      <a:noAutofit/>
                    </a:bodyPr>
                    <a:p>
                      <a:pPr>
                        <a:lnSpc>
                          <a:spcPct val="100000"/>
                        </a:lnSpc>
                        <a:tabLst>
                          <a:tab algn="l" pos="0"/>
                        </a:tabLst>
                      </a:pPr>
                      <a:r>
                        <a:rPr b="1" lang="en-US" sz="1800" spc="-1" strike="noStrike">
                          <a:solidFill>
                            <a:srgbClr val="000000"/>
                          </a:solidFill>
                          <a:latin typeface="Tahoma"/>
                          <a:ea typeface="Calibri"/>
                        </a:rPr>
                        <a:t>1,000,000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c>
                  <a:txBody>
                    <a:bodyPr tIns="45360" bIns="45360">
                      <a:noAutofit/>
                    </a:bodyPr>
                    <a:p>
                      <a:pPr>
                        <a:lnSpc>
                          <a:spcPct val="100000"/>
                        </a:lnSpc>
                        <a:tabLst>
                          <a:tab algn="l" pos="0"/>
                        </a:tabLst>
                      </a:pPr>
                      <a:r>
                        <a:rPr b="1" lang="en-US" sz="1800" spc="-1" strike="noStrike">
                          <a:solidFill>
                            <a:srgbClr val="000000"/>
                          </a:solidFill>
                          <a:latin typeface="Tahoma"/>
                          <a:ea typeface="Calibri"/>
                        </a:rPr>
                        <a:t>0.002</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r>
            </a:tbl>
          </a:graphicData>
        </a:graphic>
      </p:graphicFrame>
      <p:sp>
        <p:nvSpPr>
          <p:cNvPr id="587" name="CustomShape 4"/>
          <p:cNvSpPr/>
          <p:nvPr/>
        </p:nvSpPr>
        <p:spPr>
          <a:xfrm>
            <a:off x="1360440" y="4641840"/>
            <a:ext cx="184320" cy="645840"/>
          </a:xfrm>
          <a:prstGeom prst="rect">
            <a:avLst/>
          </a:prstGeom>
          <a:noFill/>
          <a:ln>
            <a:noFill/>
          </a:ln>
        </p:spPr>
        <p:style>
          <a:lnRef idx="0"/>
          <a:fillRef idx="0"/>
          <a:effectRef idx="0"/>
          <a:fontRef idx="minor"/>
        </p:style>
      </p:sp>
      <p:sp>
        <p:nvSpPr>
          <p:cNvPr id="588" name="CustomShape 5"/>
          <p:cNvSpPr/>
          <p:nvPr/>
        </p:nvSpPr>
        <p:spPr>
          <a:xfrm>
            <a:off x="1174320" y="5713920"/>
            <a:ext cx="6422040" cy="577440"/>
          </a:xfrm>
          <a:prstGeom prst="rect">
            <a:avLst/>
          </a:prstGeom>
          <a:noFill/>
          <a:ln>
            <a:noFill/>
          </a:ln>
        </p:spPr>
        <p:style>
          <a:lnRef idx="0"/>
          <a:fillRef idx="0"/>
          <a:effectRef idx="0"/>
          <a:fontRef idx="minor"/>
        </p:style>
        <p:txBody>
          <a:bodyPr wrap="none" lIns="90000" rIns="90000" tIns="45000" bIns="45000" anchor="ctr">
            <a:spAutoFit/>
          </a:bodyPr>
          <a:p>
            <a:pPr>
              <a:lnSpc>
                <a:spcPct val="100000"/>
              </a:lnSpc>
            </a:pPr>
            <a:r>
              <a:rPr b="1" lang="en-US" sz="1200" spc="-1" strike="noStrike">
                <a:solidFill>
                  <a:srgbClr val="ffffff"/>
                </a:solidFill>
                <a:latin typeface="Tahoma"/>
              </a:rPr>
              <a:t>Sainani KL. Clinical versus statistical significance. </a:t>
            </a:r>
            <a:r>
              <a:rPr b="1" i="1" lang="en-US" sz="1200" spc="-1" strike="noStrike">
                <a:solidFill>
                  <a:srgbClr val="ffffff"/>
                </a:solidFill>
                <a:latin typeface="Tahoma"/>
              </a:rPr>
              <a:t>PM&amp;R</a:t>
            </a:r>
            <a:r>
              <a:rPr b="1" lang="en-US" sz="1200" spc="-1" strike="noStrike">
                <a:solidFill>
                  <a:srgbClr val="ffffff"/>
                </a:solidFill>
                <a:latin typeface="Tahoma"/>
              </a:rPr>
              <a:t>. 2012;4:442-5.</a:t>
            </a:r>
            <a:r>
              <a:rPr b="1" lang="en-US" sz="1600" spc="-1" strike="noStrike">
                <a:solidFill>
                  <a:srgbClr val="ffffff"/>
                </a:solidFill>
                <a:latin typeface="Tahoma"/>
              </a:rPr>
              <a:t> </a:t>
            </a:r>
            <a:br/>
            <a:endParaRPr b="0" lang="en-US" sz="1600" spc="-1" strike="noStrike">
              <a:latin typeface="Arial"/>
            </a:endParaRPr>
          </a:p>
        </p:txBody>
      </p:sp>
      <p:pic>
        <p:nvPicPr>
          <p:cNvPr id="589" name="" descr=""/>
          <p:cNvPicPr/>
          <p:nvPr/>
        </p:nvPicPr>
        <p:blipFill>
          <a:blip r:embed="rId1"/>
          <a:stretch/>
        </p:blipFill>
        <p:spPr>
          <a:xfrm>
            <a:off x="6807240" y="2489040"/>
            <a:ext cx="482760" cy="41904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Example: between-patient comparison</a:t>
            </a:r>
            <a:endParaRPr b="0" lang="en-US" sz="4000" spc="-1" strike="noStrike">
              <a:solidFill>
                <a:srgbClr val="ffffff"/>
              </a:solidFill>
              <a:latin typeface="Corbel"/>
            </a:endParaRPr>
          </a:p>
        </p:txBody>
      </p:sp>
      <p:sp>
        <p:nvSpPr>
          <p:cNvPr id="591" name="CustomShape 2"/>
          <p:cNvSpPr/>
          <p:nvPr/>
        </p:nvSpPr>
        <p:spPr>
          <a:xfrm>
            <a:off x="1812960" y="1821240"/>
            <a:ext cx="9132480" cy="100404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en-US" sz="2000" spc="-1" strike="noStrike">
                <a:solidFill>
                  <a:srgbClr val="ffffff"/>
                </a:solidFill>
                <a:latin typeface="Tahoma"/>
              </a:rPr>
              <a:t>Results from a hypothetical trial in which 50 subjects were randomized to receive active drug (n=25) or placebo (n=25) in both eyes. </a:t>
            </a:r>
            <a:endParaRPr b="0" lang="en-US" sz="2000" spc="-1" strike="noStrike">
              <a:latin typeface="Arial"/>
            </a:endParaRPr>
          </a:p>
        </p:txBody>
      </p:sp>
      <p:graphicFrame>
        <p:nvGraphicFramePr>
          <p:cNvPr id="592" name="Table 3"/>
          <p:cNvGraphicFramePr/>
          <p:nvPr/>
        </p:nvGraphicFramePr>
        <p:xfrm>
          <a:off x="2590920" y="2961000"/>
          <a:ext cx="7162560" cy="2193480"/>
        </p:xfrm>
        <a:graphic>
          <a:graphicData uri="http://schemas.openxmlformats.org/drawingml/2006/table">
            <a:tbl>
              <a:tblPr/>
              <a:tblGrid>
                <a:gridCol w="1736280"/>
                <a:gridCol w="1821600"/>
                <a:gridCol w="1823400"/>
                <a:gridCol w="1781280"/>
              </a:tblGrid>
              <a:tr h="731160">
                <a:tc>
                  <a:txBody>
                    <a:bodyPr tIns="45360" bIns="45360">
                      <a:noAutofit/>
                    </a:bodyPr>
                    <a:p>
                      <a:pPr>
                        <a:lnSpc>
                          <a:spcPct val="100000"/>
                        </a:lnSpc>
                        <a:tabLst>
                          <a:tab algn="l" pos="0"/>
                        </a:tabLst>
                      </a:pPr>
                      <a:r>
                        <a:rPr b="0" lang="en-US" sz="1400" spc="-1" strike="noStrike">
                          <a:solidFill>
                            <a:srgbClr val="ffffff"/>
                          </a:solidFill>
                          <a:latin typeface="Tahoma"/>
                        </a:rPr>
                        <a:t>Analysis</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c>
                  <a:txBody>
                    <a:bodyPr tIns="45360" bIns="45360">
                      <a:noAutofit/>
                    </a:bodyPr>
                    <a:p>
                      <a:pPr>
                        <a:lnSpc>
                          <a:spcPct val="100000"/>
                        </a:lnSpc>
                        <a:tabLst>
                          <a:tab algn="l" pos="0"/>
                        </a:tabLst>
                      </a:pPr>
                      <a:r>
                        <a:rPr b="0" lang="en-US" sz="1400" spc="-1" strike="noStrike">
                          <a:solidFill>
                            <a:srgbClr val="ffffff"/>
                          </a:solidFill>
                          <a:latin typeface="Tahoma"/>
                        </a:rPr>
                        <a:t>N (%) of eyes improving in the</a:t>
                      </a:r>
                      <a:endParaRPr b="0" lang="en-US" sz="1400" spc="-1" strike="noStrike">
                        <a:latin typeface="Arial"/>
                      </a:endParaRPr>
                    </a:p>
                    <a:p>
                      <a:pPr>
                        <a:lnSpc>
                          <a:spcPct val="100000"/>
                        </a:lnSpc>
                        <a:tabLst>
                          <a:tab algn="l" pos="0"/>
                        </a:tabLst>
                      </a:pPr>
                      <a:r>
                        <a:rPr b="0" lang="en-US" sz="1400" spc="-1" strike="noStrike">
                          <a:solidFill>
                            <a:srgbClr val="ffffff"/>
                          </a:solidFill>
                          <a:latin typeface="Tahoma"/>
                        </a:rPr>
                        <a:t>control group</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c>
                  <a:txBody>
                    <a:bodyPr tIns="45360" bIns="45360">
                      <a:noAutofit/>
                    </a:bodyPr>
                    <a:p>
                      <a:pPr>
                        <a:lnSpc>
                          <a:spcPct val="100000"/>
                        </a:lnSpc>
                        <a:tabLst>
                          <a:tab algn="l" pos="0"/>
                        </a:tabLst>
                      </a:pPr>
                      <a:r>
                        <a:rPr b="0" lang="en-US" sz="1400" spc="-1" strike="noStrike">
                          <a:solidFill>
                            <a:srgbClr val="ffffff"/>
                          </a:solidFill>
                          <a:latin typeface="Tahoma"/>
                        </a:rPr>
                        <a:t>N (%) of eyes improving in the</a:t>
                      </a:r>
                      <a:endParaRPr b="0" lang="en-US" sz="1400" spc="-1" strike="noStrike">
                        <a:latin typeface="Arial"/>
                      </a:endParaRPr>
                    </a:p>
                    <a:p>
                      <a:pPr>
                        <a:lnSpc>
                          <a:spcPct val="100000"/>
                        </a:lnSpc>
                        <a:tabLst>
                          <a:tab algn="l" pos="0"/>
                        </a:tabLst>
                      </a:pPr>
                      <a:r>
                        <a:rPr b="0" lang="en-US" sz="1400" spc="-1" strike="noStrike">
                          <a:solidFill>
                            <a:srgbClr val="ffffff"/>
                          </a:solidFill>
                          <a:latin typeface="Tahoma"/>
                        </a:rPr>
                        <a:t>treatment group</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c>
                  <a:txBody>
                    <a:bodyPr tIns="45360" bIns="45360">
                      <a:noAutofit/>
                    </a:bodyPr>
                    <a:p>
                      <a:pPr>
                        <a:lnSpc>
                          <a:spcPct val="100000"/>
                        </a:lnSpc>
                        <a:tabLst>
                          <a:tab algn="l" pos="0"/>
                        </a:tabLst>
                      </a:pPr>
                      <a:r>
                        <a:rPr b="0" lang="en-US" sz="1400" spc="-1" strike="noStrike">
                          <a:solidFill>
                            <a:srgbClr val="ffffff"/>
                          </a:solidFill>
                          <a:latin typeface="Tahoma"/>
                        </a:rPr>
                        <a:t>p-value</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r>
              <a:tr h="731160">
                <a:tc>
                  <a:txBody>
                    <a:bodyPr tIns="45360" bIns="45360">
                      <a:noAutofit/>
                    </a:bodyPr>
                    <a:p>
                      <a:pPr>
                        <a:lnSpc>
                          <a:spcPct val="100000"/>
                        </a:lnSpc>
                        <a:tabLst>
                          <a:tab algn="l" pos="0"/>
                        </a:tabLst>
                      </a:pPr>
                      <a:r>
                        <a:rPr b="0" lang="en-US" sz="1400" spc="-1" strike="noStrike">
                          <a:solidFill>
                            <a:srgbClr val="ffffff"/>
                          </a:solidFill>
                          <a:latin typeface="Tahoma"/>
                        </a:rPr>
                        <a:t>Assuming eyes are independent</a:t>
                      </a:r>
                      <a:r>
                        <a:rPr b="0" lang="en-US" sz="1400" spc="-1" strike="noStrike" baseline="30000">
                          <a:solidFill>
                            <a:srgbClr val="ffffff"/>
                          </a:solidFill>
                          <a:latin typeface="Tahoma"/>
                        </a:rPr>
                        <a:t>*</a:t>
                      </a:r>
                      <a:r>
                        <a:rPr b="0" lang="en-US" sz="1400" spc="-1" strike="noStrike">
                          <a:solidFill>
                            <a:srgbClr val="ffffff"/>
                          </a:solidFill>
                          <a:latin typeface="Tahoma"/>
                        </a:rPr>
                        <a:t> </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c>
                  <a:txBody>
                    <a:bodyPr tIns="45360" bIns="45360">
                      <a:noAutofit/>
                    </a:bodyPr>
                    <a:p>
                      <a:pPr>
                        <a:lnSpc>
                          <a:spcPct val="100000"/>
                        </a:lnSpc>
                        <a:tabLst>
                          <a:tab algn="l" pos="0"/>
                        </a:tabLst>
                      </a:pPr>
                      <a:r>
                        <a:rPr b="0" lang="en-US" sz="1400" spc="-1" strike="noStrike">
                          <a:solidFill>
                            <a:srgbClr val="ffffff"/>
                          </a:solidFill>
                          <a:latin typeface="Tahoma"/>
                        </a:rPr>
                        <a:t>17/50 (34%)</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c>
                  <a:txBody>
                    <a:bodyPr tIns="45360" bIns="45360">
                      <a:noAutofit/>
                    </a:bodyPr>
                    <a:p>
                      <a:pPr>
                        <a:lnSpc>
                          <a:spcPct val="100000"/>
                        </a:lnSpc>
                        <a:tabLst>
                          <a:tab algn="l" pos="0"/>
                        </a:tabLst>
                      </a:pPr>
                      <a:r>
                        <a:rPr b="0" lang="en-US" sz="1400" spc="-1" strike="noStrike">
                          <a:solidFill>
                            <a:srgbClr val="ffffff"/>
                          </a:solidFill>
                          <a:latin typeface="Tahoma"/>
                        </a:rPr>
                        <a:t>27/50 (54%)</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c>
                  <a:txBody>
                    <a:bodyPr tIns="45360" bIns="45360">
                      <a:noAutofit/>
                    </a:bodyPr>
                    <a:p>
                      <a:pPr>
                        <a:lnSpc>
                          <a:spcPct val="100000"/>
                        </a:lnSpc>
                        <a:tabLst>
                          <a:tab algn="l" pos="0"/>
                        </a:tabLst>
                      </a:pPr>
                      <a:r>
                        <a:rPr b="0" lang="en-US" sz="1400" spc="-1" strike="noStrike">
                          <a:solidFill>
                            <a:srgbClr val="ffffff"/>
                          </a:solidFill>
                          <a:latin typeface="Tahoma"/>
                        </a:rPr>
                        <a:t>.046</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r>
              <a:tr h="731160">
                <a:tc>
                  <a:txBody>
                    <a:bodyPr tIns="45360" bIns="45360">
                      <a:noAutofit/>
                    </a:bodyPr>
                    <a:p>
                      <a:pPr>
                        <a:lnSpc>
                          <a:spcPct val="100000"/>
                        </a:lnSpc>
                        <a:tabLst>
                          <a:tab algn="l" pos="0"/>
                        </a:tabLst>
                      </a:pPr>
                      <a:r>
                        <a:rPr b="0" lang="en-US" sz="1400" spc="-1" strike="noStrike">
                          <a:solidFill>
                            <a:srgbClr val="ffffff"/>
                          </a:solidFill>
                          <a:latin typeface="Tahoma"/>
                        </a:rPr>
                        <a:t>Correcting for within-subject correlation</a:t>
                      </a:r>
                      <a:r>
                        <a:rPr b="0" lang="en-US" sz="1400" spc="-1" strike="noStrike" baseline="30000">
                          <a:solidFill>
                            <a:srgbClr val="ffffff"/>
                          </a:solidFill>
                          <a:latin typeface="Tahoma"/>
                        </a:rPr>
                        <a:t>**</a:t>
                      </a:r>
                      <a:endParaRPr b="0" lang="en-US" sz="14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c>
                  <a:txBody>
                    <a:bodyPr tIns="45360" bIns="45360">
                      <a:noAutofit/>
                    </a:bodyPr>
                    <a:p>
                      <a:pPr>
                        <a:lnSpc>
                          <a:spcPct val="100000"/>
                        </a:lnSpc>
                        <a:tabLst>
                          <a:tab algn="l" pos="0"/>
                        </a:tabLst>
                      </a:pPr>
                      <a:r>
                        <a:rPr b="0" lang="en-US" sz="1400" spc="-1" strike="noStrike">
                          <a:solidFill>
                            <a:srgbClr val="ffffff"/>
                          </a:solidFill>
                          <a:latin typeface="Tahoma"/>
                        </a:rPr>
                        <a:t>17/50 (34%)</a:t>
                      </a:r>
                      <a:endParaRPr b="0" lang="en-US" sz="14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c>
                  <a:txBody>
                    <a:bodyPr tIns="45360" bIns="45360">
                      <a:noAutofit/>
                    </a:bodyPr>
                    <a:p>
                      <a:pPr>
                        <a:lnSpc>
                          <a:spcPct val="100000"/>
                        </a:lnSpc>
                        <a:tabLst>
                          <a:tab algn="l" pos="0"/>
                        </a:tabLst>
                      </a:pPr>
                      <a:r>
                        <a:rPr b="0" lang="en-US" sz="1400" spc="-1" strike="noStrike">
                          <a:solidFill>
                            <a:srgbClr val="ffffff"/>
                          </a:solidFill>
                          <a:latin typeface="Tahoma"/>
                        </a:rPr>
                        <a:t>27/50 (54%)</a:t>
                      </a:r>
                      <a:endParaRPr b="0" lang="en-US" sz="14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c>
                  <a:txBody>
                    <a:bodyPr tIns="45360" bIns="45360">
                      <a:noAutofit/>
                    </a:bodyPr>
                    <a:p>
                      <a:pPr>
                        <a:lnSpc>
                          <a:spcPct val="100000"/>
                        </a:lnSpc>
                        <a:tabLst>
                          <a:tab algn="l" pos="0"/>
                        </a:tabLst>
                      </a:pPr>
                      <a:r>
                        <a:rPr b="0" lang="en-US" sz="1400" spc="-1" strike="noStrike">
                          <a:solidFill>
                            <a:srgbClr val="ffffff"/>
                          </a:solidFill>
                          <a:latin typeface="Tahoma"/>
                        </a:rPr>
                        <a:t>.11</a:t>
                      </a:r>
                      <a:endParaRPr b="0" lang="en-US" sz="14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r>
            </a:tbl>
          </a:graphicData>
        </a:graphic>
      </p:graphicFrame>
      <p:sp>
        <p:nvSpPr>
          <p:cNvPr id="593" name="CustomShape 4"/>
          <p:cNvSpPr/>
          <p:nvPr/>
        </p:nvSpPr>
        <p:spPr>
          <a:xfrm>
            <a:off x="1483920" y="5396400"/>
            <a:ext cx="6127560" cy="365040"/>
          </a:xfrm>
          <a:prstGeom prst="rect">
            <a:avLst/>
          </a:prstGeom>
          <a:noFill/>
          <a:ln>
            <a:noFill/>
          </a:ln>
        </p:spPr>
        <p:style>
          <a:lnRef idx="0"/>
          <a:fillRef idx="0"/>
          <a:effectRef idx="0"/>
          <a:fontRef idx="minor"/>
        </p:style>
        <p:txBody>
          <a:bodyPr wrap="none" lIns="90000" rIns="90000" tIns="45000" bIns="45000" anchor="ctr">
            <a:spAutoFit/>
          </a:bodyPr>
          <a:p>
            <a:pPr>
              <a:lnSpc>
                <a:spcPct val="100000"/>
              </a:lnSpc>
            </a:pPr>
            <a:r>
              <a:rPr b="0" lang="en-US" sz="900" spc="-1" strike="noStrike" baseline="30000">
                <a:solidFill>
                  <a:srgbClr val="ffffff"/>
                </a:solidFill>
                <a:latin typeface="Tahoma"/>
              </a:rPr>
              <a:t>*</a:t>
            </a:r>
            <a:r>
              <a:rPr b="0" lang="en-US" sz="900" spc="-1" strike="noStrike">
                <a:solidFill>
                  <a:srgbClr val="ffffff"/>
                </a:solidFill>
                <a:latin typeface="Tahoma"/>
              </a:rPr>
              <a:t>Data were analyzed with unconditional logistic regression. </a:t>
            </a:r>
            <a:endParaRPr b="0" lang="en-US" sz="900" spc="-1" strike="noStrike">
              <a:latin typeface="Arial"/>
            </a:endParaRPr>
          </a:p>
          <a:p>
            <a:pPr>
              <a:lnSpc>
                <a:spcPct val="100000"/>
              </a:lnSpc>
            </a:pPr>
            <a:r>
              <a:rPr b="0" lang="en-US" sz="900" spc="-1" strike="noStrike" baseline="30000">
                <a:solidFill>
                  <a:srgbClr val="ffffff"/>
                </a:solidFill>
                <a:latin typeface="Tahoma"/>
              </a:rPr>
              <a:t>**</a:t>
            </a:r>
            <a:r>
              <a:rPr b="0" lang="en-US" sz="900" spc="-1" strike="noStrike">
                <a:solidFill>
                  <a:srgbClr val="ffffff"/>
                </a:solidFill>
                <a:latin typeface="Tahoma"/>
              </a:rPr>
              <a:t>Data were analyzed using a generalized estimating equation, correcting for within-subject correlation.</a:t>
            </a:r>
            <a:r>
              <a:rPr b="0" lang="en-US" sz="900" spc="-1" strike="noStrike" baseline="30000">
                <a:solidFill>
                  <a:srgbClr val="ffffff"/>
                </a:solidFill>
                <a:latin typeface="Tahoma"/>
              </a:rPr>
              <a:t> </a:t>
            </a:r>
            <a:endParaRPr b="0" lang="en-US" sz="900" spc="-1" strike="noStrike">
              <a:latin typeface="Arial"/>
            </a:endParaRPr>
          </a:p>
        </p:txBody>
      </p:sp>
      <p:sp>
        <p:nvSpPr>
          <p:cNvPr id="594" name="CustomShape 5"/>
          <p:cNvSpPr/>
          <p:nvPr/>
        </p:nvSpPr>
        <p:spPr>
          <a:xfrm>
            <a:off x="1600200" y="5638320"/>
            <a:ext cx="9067320" cy="45432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en-US" sz="1200" spc="-1" strike="noStrike">
                <a:solidFill>
                  <a:srgbClr val="ffffff"/>
                </a:solidFill>
                <a:latin typeface="Tahoma"/>
              </a:rPr>
              <a:t>Reprinted from Table 3 of: Sainani K. The importance of accounting for correlated observations. </a:t>
            </a:r>
            <a:r>
              <a:rPr b="0" i="1" lang="en-US" sz="1200" spc="-1" strike="noStrike">
                <a:solidFill>
                  <a:srgbClr val="ffffff"/>
                </a:solidFill>
                <a:latin typeface="Tahoma"/>
              </a:rPr>
              <a:t>PM&amp;R</a:t>
            </a:r>
            <a:r>
              <a:rPr b="0" lang="en-US" sz="1200" spc="-1" strike="noStrike">
                <a:solidFill>
                  <a:srgbClr val="ffffff"/>
                </a:solidFill>
                <a:latin typeface="Tahoma"/>
              </a:rPr>
              <a:t> 2010 Sep;2:858-61.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9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97" name="Picture 3" descr=""/>
          <p:cNvPicPr/>
          <p:nvPr/>
        </p:nvPicPr>
        <p:blipFill>
          <a:blip r:embed="rId1"/>
          <a:stretch/>
        </p:blipFill>
        <p:spPr>
          <a:xfrm>
            <a:off x="1202760" y="2188800"/>
            <a:ext cx="7502400" cy="315684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de-DE" sz="4000" spc="-1" strike="noStrike" cap="all">
                <a:solidFill>
                  <a:srgbClr val="ffffff"/>
                </a:solidFill>
                <a:latin typeface="Corbel"/>
              </a:rPr>
              <a:t>Teaser...</a:t>
            </a:r>
            <a:endParaRPr b="0" lang="en-US" sz="4000" spc="-1" strike="noStrike">
              <a:solidFill>
                <a:srgbClr val="ffffff"/>
              </a:solidFill>
              <a:latin typeface="Corbel"/>
            </a:endParaRPr>
          </a:p>
        </p:txBody>
      </p:sp>
      <p:sp>
        <p:nvSpPr>
          <p:cNvPr id="59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00" name="Picture 6" descr="C:\Users\hamza\Desktop\11151384-Background-Zippo-and-cigarettes-Stock-Photo.jpg"/>
          <p:cNvPicPr/>
          <p:nvPr/>
        </p:nvPicPr>
        <p:blipFill>
          <a:blip r:embed="rId1"/>
          <a:stretch/>
        </p:blipFill>
        <p:spPr>
          <a:xfrm>
            <a:off x="2438280" y="1981080"/>
            <a:ext cx="4419360" cy="3606480"/>
          </a:xfrm>
          <a:prstGeom prst="rect">
            <a:avLst/>
          </a:prstGeom>
          <a:ln>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Correlation vs causality</a:t>
            </a:r>
            <a:r>
              <a:rPr b="0" lang="en-US" sz="4000" spc="-1" strike="noStrike" cap="all">
                <a:solidFill>
                  <a:srgbClr val="ffffff"/>
                </a:solidFill>
                <a:latin typeface="Corbel"/>
              </a:rPr>
              <a:t>	</a:t>
            </a:r>
            <a:endParaRPr b="0" lang="en-US" sz="4000" spc="-1" strike="noStrike">
              <a:solidFill>
                <a:srgbClr val="ffffff"/>
              </a:solidFill>
              <a:latin typeface="Corbel"/>
            </a:endParaRPr>
          </a:p>
        </p:txBody>
      </p:sp>
      <p:sp>
        <p:nvSpPr>
          <p:cNvPr id="602"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Direction</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3</a:t>
            </a:r>
            <a:r>
              <a:rPr b="0" lang="en-US" sz="2200" spc="-1" strike="noStrike" baseline="30000">
                <a:solidFill>
                  <a:srgbClr val="ffffff"/>
                </a:solidFill>
                <a:latin typeface="Corbel"/>
              </a:rPr>
              <a:t>rd</a:t>
            </a:r>
            <a:r>
              <a:rPr b="0" lang="en-US" sz="2200" spc="-1" strike="noStrike">
                <a:solidFill>
                  <a:srgbClr val="ffffff"/>
                </a:solidFill>
                <a:latin typeface="Corbel"/>
              </a:rPr>
              <a:t> variable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de-DE" sz="2200" spc="-1" strike="noStrike">
                <a:solidFill>
                  <a:srgbClr val="ff5050"/>
                </a:solidFill>
                <a:latin typeface="Corbel"/>
              </a:rPr>
              <a:t>Partial correlation </a:t>
            </a:r>
            <a:r>
              <a:rPr b="0" lang="en-US" sz="2200" spc="-1" strike="noStrike">
                <a:solidFill>
                  <a:srgbClr val="ff5050"/>
                </a:solidFill>
                <a:latin typeface="Corbel"/>
              </a:rPr>
              <a:t>??  Adjustment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
        <p:nvSpPr>
          <p:cNvPr id="603" name="CustomShape 3"/>
          <p:cNvSpPr/>
          <p:nvPr/>
        </p:nvSpPr>
        <p:spPr>
          <a:xfrm>
            <a:off x="5943600" y="3276720"/>
            <a:ext cx="304560" cy="304560"/>
          </a:xfrm>
          <a:prstGeom prst="rect">
            <a:avLst/>
          </a:prstGeom>
          <a:noFill/>
          <a:ln>
            <a:noFill/>
          </a:ln>
        </p:spPr>
        <p:style>
          <a:lnRef idx="0"/>
          <a:fillRef idx="0"/>
          <a:effectRef idx="0"/>
          <a:fontRef idx="minor"/>
        </p:style>
      </p:sp>
      <p:pic>
        <p:nvPicPr>
          <p:cNvPr id="604" name="Picture 6" descr="download (9)"/>
          <p:cNvPicPr/>
          <p:nvPr/>
        </p:nvPicPr>
        <p:blipFill>
          <a:blip r:embed="rId1"/>
          <a:stretch/>
        </p:blipFill>
        <p:spPr>
          <a:xfrm>
            <a:off x="7260480" y="1590840"/>
            <a:ext cx="2714400" cy="1685520"/>
          </a:xfrm>
          <a:prstGeom prst="rect">
            <a:avLst/>
          </a:prstGeom>
          <a:ln>
            <a:noFill/>
          </a:ln>
        </p:spPr>
      </p:pic>
      <p:sp>
        <p:nvSpPr>
          <p:cNvPr id="605" name="CustomShape 4"/>
          <p:cNvSpPr/>
          <p:nvPr/>
        </p:nvSpPr>
        <p:spPr>
          <a:xfrm>
            <a:off x="5943600" y="3276720"/>
            <a:ext cx="304560" cy="304560"/>
          </a:xfrm>
          <a:prstGeom prst="rect">
            <a:avLst/>
          </a:prstGeom>
          <a:noFill/>
          <a:ln>
            <a:noFill/>
          </a:ln>
        </p:spPr>
        <p:style>
          <a:lnRef idx="0"/>
          <a:fillRef idx="0"/>
          <a:effectRef idx="0"/>
          <a:fontRef idx="minor"/>
        </p:style>
      </p:sp>
      <p:pic>
        <p:nvPicPr>
          <p:cNvPr id="606" name="Picture 9" descr="download"/>
          <p:cNvPicPr/>
          <p:nvPr/>
        </p:nvPicPr>
        <p:blipFill>
          <a:blip r:embed="rId2"/>
          <a:stretch/>
        </p:blipFill>
        <p:spPr>
          <a:xfrm>
            <a:off x="5647320" y="3800160"/>
            <a:ext cx="2142720" cy="214272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spearmen</a:t>
            </a:r>
            <a:endParaRPr b="0" lang="en-US" sz="4000" spc="-1" strike="noStrike">
              <a:solidFill>
                <a:srgbClr val="ffffff"/>
              </a:solidFill>
              <a:latin typeface="Corbel"/>
            </a:endParaRPr>
          </a:p>
        </p:txBody>
      </p:sp>
      <p:sp>
        <p:nvSpPr>
          <p:cNvPr id="60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Non parametric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Ranks then pearson</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Similar equation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
        <p:nvSpPr>
          <p:cNvPr id="609" name="CustomShape 3"/>
          <p:cNvSpPr/>
          <p:nvPr/>
        </p:nvSpPr>
        <p:spPr>
          <a:xfrm>
            <a:off x="5943600" y="3276720"/>
            <a:ext cx="304560" cy="304560"/>
          </a:xfrm>
          <a:prstGeom prst="rect">
            <a:avLst/>
          </a:prstGeom>
          <a:noFill/>
          <a:ln>
            <a:noFill/>
          </a:ln>
        </p:spPr>
        <p:style>
          <a:lnRef idx="0"/>
          <a:fillRef idx="0"/>
          <a:effectRef idx="0"/>
          <a:fontRef idx="minor"/>
        </p:style>
      </p:sp>
      <p:pic>
        <p:nvPicPr>
          <p:cNvPr id="610" name="Picture 6" descr="download (12)"/>
          <p:cNvPicPr/>
          <p:nvPr/>
        </p:nvPicPr>
        <p:blipFill>
          <a:blip r:embed="rId1"/>
          <a:stretch/>
        </p:blipFill>
        <p:spPr>
          <a:xfrm>
            <a:off x="5029200" y="3657600"/>
            <a:ext cx="2409480" cy="189504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Kendall tau</a:t>
            </a:r>
            <a:endParaRPr b="0" lang="en-US" sz="4000" spc="-1" strike="noStrike">
              <a:solidFill>
                <a:srgbClr val="ffffff"/>
              </a:solidFill>
              <a:latin typeface="Corbel"/>
            </a:endParaRPr>
          </a:p>
        </p:txBody>
      </p:sp>
      <p:sp>
        <p:nvSpPr>
          <p:cNvPr id="612" name="TextShape 2"/>
          <p:cNvSpPr txBox="1"/>
          <p:nvPr/>
        </p:nvSpPr>
        <p:spPr>
          <a:xfrm>
            <a:off x="1202760" y="2011680"/>
            <a:ext cx="9783720" cy="4205880"/>
          </a:xfrm>
          <a:prstGeom prst="rect">
            <a:avLst/>
          </a:prstGeom>
          <a:noFill/>
          <a:ln>
            <a:noFill/>
          </a:ln>
        </p:spPr>
        <p:txBody>
          <a:bodyPr>
            <a:normAutofit fontScale="61000"/>
          </a:bodyPr>
          <a:p>
            <a:pPr marL="182880" indent="-182520">
              <a:lnSpc>
                <a:spcPct val="80000"/>
              </a:lnSpc>
              <a:spcBef>
                <a:spcPts val="1199"/>
              </a:spcBef>
              <a:spcAft>
                <a:spcPts val="201"/>
              </a:spcAft>
              <a:buClr>
                <a:srgbClr val="ffffff"/>
              </a:buClr>
              <a:buFont typeface="Wingdings" charset="2"/>
              <a:buChar char=""/>
            </a:pPr>
            <a:r>
              <a:rPr b="0" lang="en-US" sz="2400" spc="-1" strike="noStrike">
                <a:solidFill>
                  <a:srgbClr val="ffffff"/>
                </a:solidFill>
                <a:latin typeface="Corbel"/>
              </a:rPr>
              <a:t>Non parametric </a:t>
            </a:r>
            <a:endParaRPr b="0" lang="en-US" sz="2400" spc="-1" strike="noStrike">
              <a:solidFill>
                <a:srgbClr val="ffffff"/>
              </a:solidFill>
              <a:latin typeface="Corbel"/>
            </a:endParaRPr>
          </a:p>
          <a:p>
            <a:pPr>
              <a:lnSpc>
                <a:spcPct val="80000"/>
              </a:lnSpc>
              <a:spcBef>
                <a:spcPts val="1199"/>
              </a:spcBef>
              <a:spcAft>
                <a:spcPts val="201"/>
              </a:spcAft>
            </a:pPr>
            <a:endParaRPr b="0" lang="en-US" sz="2400" spc="-1" strike="noStrike">
              <a:solidFill>
                <a:srgbClr val="ffffff"/>
              </a:solidFill>
              <a:latin typeface="Corbel"/>
            </a:endParaRPr>
          </a:p>
          <a:p>
            <a:pPr>
              <a:lnSpc>
                <a:spcPct val="80000"/>
              </a:lnSpc>
              <a:spcBef>
                <a:spcPts val="1199"/>
              </a:spcBef>
              <a:spcAft>
                <a:spcPts val="201"/>
              </a:spcAft>
            </a:pPr>
            <a:endParaRPr b="0" lang="en-US" sz="2400" spc="-1" strike="noStrike">
              <a:solidFill>
                <a:srgbClr val="ffffff"/>
              </a:solidFill>
              <a:latin typeface="Corbel"/>
            </a:endParaRPr>
          </a:p>
          <a:p>
            <a:pPr>
              <a:lnSpc>
                <a:spcPct val="80000"/>
              </a:lnSpc>
              <a:spcBef>
                <a:spcPts val="1199"/>
              </a:spcBef>
              <a:spcAft>
                <a:spcPts val="201"/>
              </a:spcAft>
            </a:pPr>
            <a:endParaRPr b="0" lang="en-US" sz="2400" spc="-1" strike="noStrike">
              <a:solidFill>
                <a:srgbClr val="ffffff"/>
              </a:solidFill>
              <a:latin typeface="Corbel"/>
            </a:endParaRPr>
          </a:p>
          <a:p>
            <a:pPr marL="182880" indent="-182520">
              <a:lnSpc>
                <a:spcPct val="80000"/>
              </a:lnSpc>
              <a:spcBef>
                <a:spcPts val="1199"/>
              </a:spcBef>
              <a:spcAft>
                <a:spcPts val="201"/>
              </a:spcAft>
              <a:buClr>
                <a:srgbClr val="ffffff"/>
              </a:buClr>
              <a:buFont typeface="Wingdings" charset="2"/>
              <a:buChar char=""/>
            </a:pPr>
            <a:r>
              <a:rPr b="0" lang="en-US" sz="2400" spc="-1" strike="noStrike">
                <a:solidFill>
                  <a:srgbClr val="ffffff"/>
                </a:solidFill>
                <a:latin typeface="Corbel"/>
              </a:rPr>
              <a:t>small data &amp; tied ranks.</a:t>
            </a:r>
            <a:endParaRPr b="0" lang="en-US" sz="2400" spc="-1" strike="noStrike">
              <a:solidFill>
                <a:srgbClr val="ffffff"/>
              </a:solidFill>
              <a:latin typeface="Corbel"/>
            </a:endParaRPr>
          </a:p>
          <a:p>
            <a:pPr>
              <a:lnSpc>
                <a:spcPct val="80000"/>
              </a:lnSpc>
              <a:spcBef>
                <a:spcPts val="1199"/>
              </a:spcBef>
              <a:spcAft>
                <a:spcPts val="201"/>
              </a:spcAft>
            </a:pPr>
            <a:endParaRPr b="0" lang="en-US" sz="2400" spc="-1" strike="noStrike">
              <a:solidFill>
                <a:srgbClr val="ffffff"/>
              </a:solidFill>
              <a:latin typeface="Corbel"/>
            </a:endParaRPr>
          </a:p>
          <a:p>
            <a:pPr>
              <a:lnSpc>
                <a:spcPct val="80000"/>
              </a:lnSpc>
              <a:spcBef>
                <a:spcPts val="1199"/>
              </a:spcBef>
              <a:spcAft>
                <a:spcPts val="201"/>
              </a:spcAft>
            </a:pPr>
            <a:endParaRPr b="0" lang="en-US" sz="2400" spc="-1" strike="noStrike">
              <a:solidFill>
                <a:srgbClr val="ffffff"/>
              </a:solidFill>
              <a:latin typeface="Corbel"/>
            </a:endParaRPr>
          </a:p>
          <a:p>
            <a:pPr>
              <a:lnSpc>
                <a:spcPct val="80000"/>
              </a:lnSpc>
              <a:spcBef>
                <a:spcPts val="1199"/>
              </a:spcBef>
              <a:spcAft>
                <a:spcPts val="201"/>
              </a:spcAft>
            </a:pPr>
            <a:endParaRPr b="0" lang="en-US" sz="2400" spc="-1" strike="noStrike">
              <a:solidFill>
                <a:srgbClr val="ffffff"/>
              </a:solidFill>
              <a:latin typeface="Corbel"/>
            </a:endParaRPr>
          </a:p>
          <a:p>
            <a:pPr marL="182880" indent="-182520">
              <a:lnSpc>
                <a:spcPct val="80000"/>
              </a:lnSpc>
              <a:spcBef>
                <a:spcPts val="1199"/>
              </a:spcBef>
              <a:spcAft>
                <a:spcPts val="201"/>
              </a:spcAft>
              <a:buClr>
                <a:srgbClr val="ffffff"/>
              </a:buClr>
              <a:buFont typeface="Wingdings" charset="2"/>
              <a:buChar char=""/>
            </a:pPr>
            <a:r>
              <a:rPr b="0" lang="en-US" sz="2400" spc="-1" strike="noStrike">
                <a:solidFill>
                  <a:srgbClr val="ffffff"/>
                </a:solidFill>
                <a:latin typeface="Corbel"/>
              </a:rPr>
              <a:t>Kendall better than spearmen</a:t>
            </a:r>
            <a:endParaRPr b="0" lang="en-US" sz="2400" spc="-1" strike="noStrike">
              <a:solidFill>
                <a:srgbClr val="ffffff"/>
              </a:solidFill>
              <a:latin typeface="Corbel"/>
            </a:endParaRPr>
          </a:p>
          <a:p>
            <a:pPr>
              <a:lnSpc>
                <a:spcPct val="80000"/>
              </a:lnSpc>
              <a:spcBef>
                <a:spcPts val="1199"/>
              </a:spcBef>
              <a:spcAft>
                <a:spcPts val="201"/>
              </a:spcAft>
            </a:pPr>
            <a:endParaRPr b="0" lang="en-US" sz="2400" spc="-1" strike="noStrike">
              <a:solidFill>
                <a:srgbClr val="ffffff"/>
              </a:solidFill>
              <a:latin typeface="Corbel"/>
            </a:endParaRPr>
          </a:p>
          <a:p>
            <a:pPr>
              <a:lnSpc>
                <a:spcPct val="80000"/>
              </a:lnSpc>
              <a:spcBef>
                <a:spcPts val="1199"/>
              </a:spcBef>
              <a:spcAft>
                <a:spcPts val="201"/>
              </a:spcAft>
            </a:pPr>
            <a:endParaRPr b="0" lang="en-US" sz="2400" spc="-1" strike="noStrike">
              <a:solidFill>
                <a:srgbClr val="ffffff"/>
              </a:solidFill>
              <a:latin typeface="Corbel"/>
            </a:endParaRPr>
          </a:p>
          <a:p>
            <a:pPr marL="182880" indent="-182520">
              <a:lnSpc>
                <a:spcPct val="80000"/>
              </a:lnSpc>
              <a:spcBef>
                <a:spcPts val="1199"/>
              </a:spcBef>
              <a:spcAft>
                <a:spcPts val="201"/>
              </a:spcAft>
              <a:buClr>
                <a:srgbClr val="ffffff"/>
              </a:buClr>
              <a:buFont typeface="Wingdings" charset="2"/>
              <a:buChar char=""/>
            </a:pPr>
            <a:r>
              <a:rPr b="0" lang="en-US" sz="2400" spc="-1" strike="noStrike">
                <a:solidFill>
                  <a:srgbClr val="ffffff"/>
                </a:solidFill>
                <a:latin typeface="Corbel"/>
              </a:rPr>
              <a:t>more accurate generalizations from Kendall’s statistic than from Spearman’s</a:t>
            </a:r>
            <a:endParaRPr b="0" lang="en-US" sz="2400" spc="-1" strike="noStrike">
              <a:solidFill>
                <a:srgbClr val="ffffff"/>
              </a:solidFill>
              <a:latin typeface="Corbel"/>
            </a:endParaRPr>
          </a:p>
        </p:txBody>
      </p:sp>
      <p:sp>
        <p:nvSpPr>
          <p:cNvPr id="613" name="CustomShape 3"/>
          <p:cNvSpPr/>
          <p:nvPr/>
        </p:nvSpPr>
        <p:spPr>
          <a:xfrm>
            <a:off x="5943600" y="3276720"/>
            <a:ext cx="304560" cy="304560"/>
          </a:xfrm>
          <a:prstGeom prst="rect">
            <a:avLst/>
          </a:prstGeom>
          <a:noFill/>
          <a:ln>
            <a:noFill/>
          </a:ln>
        </p:spPr>
        <p:style>
          <a:lnRef idx="0"/>
          <a:fillRef idx="0"/>
          <a:effectRef idx="0"/>
          <a:fontRef idx="minor"/>
        </p:style>
      </p:sp>
      <p:pic>
        <p:nvPicPr>
          <p:cNvPr id="614" name="Picture 6" descr="download (3)"/>
          <p:cNvPicPr/>
          <p:nvPr/>
        </p:nvPicPr>
        <p:blipFill>
          <a:blip r:embed="rId1"/>
          <a:stretch/>
        </p:blipFill>
        <p:spPr>
          <a:xfrm>
            <a:off x="7543800" y="1219320"/>
            <a:ext cx="2761920" cy="1657080"/>
          </a:xfrm>
          <a:prstGeom prst="rect">
            <a:avLst/>
          </a:prstGeom>
          <a:ln>
            <a:noFill/>
          </a:ln>
        </p:spPr>
      </p:pic>
      <p:sp>
        <p:nvSpPr>
          <p:cNvPr id="615" name="CustomShape 4"/>
          <p:cNvSpPr/>
          <p:nvPr/>
        </p:nvSpPr>
        <p:spPr>
          <a:xfrm>
            <a:off x="5943600" y="3276720"/>
            <a:ext cx="304560" cy="304560"/>
          </a:xfrm>
          <a:prstGeom prst="rect">
            <a:avLst/>
          </a:prstGeom>
          <a:noFill/>
          <a:ln>
            <a:noFill/>
          </a:ln>
        </p:spPr>
        <p:style>
          <a:lnRef idx="0"/>
          <a:fillRef idx="0"/>
          <a:effectRef idx="0"/>
          <a:fontRef idx="minor"/>
        </p:style>
      </p:sp>
      <p:pic>
        <p:nvPicPr>
          <p:cNvPr id="616" name="Picture 9" descr="download (4)"/>
          <p:cNvPicPr/>
          <p:nvPr/>
        </p:nvPicPr>
        <p:blipFill>
          <a:blip r:embed="rId2"/>
          <a:stretch/>
        </p:blipFill>
        <p:spPr>
          <a:xfrm>
            <a:off x="7086600" y="3352680"/>
            <a:ext cx="2619000" cy="17427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Randomization</a:t>
            </a:r>
            <a:endParaRPr b="0" lang="en-US" sz="4000" spc="-1" strike="noStrike">
              <a:solidFill>
                <a:srgbClr val="ffffff"/>
              </a:solidFill>
              <a:latin typeface="Corbel"/>
            </a:endParaRPr>
          </a:p>
        </p:txBody>
      </p:sp>
      <p:sp>
        <p:nvSpPr>
          <p:cNvPr id="17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76" name="Picture 2" descr="ماتت دوللي المستنسخة وبقي ما يبشر العلماء"/>
          <p:cNvPicPr/>
          <p:nvPr/>
        </p:nvPicPr>
        <p:blipFill>
          <a:blip r:embed="rId1"/>
          <a:stretch/>
        </p:blipFill>
        <p:spPr>
          <a:xfrm>
            <a:off x="1967040" y="2012400"/>
            <a:ext cx="7806600" cy="439092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Biserial and point-biserial correlations</a:t>
            </a:r>
            <a:endParaRPr b="0" lang="en-US" sz="4000" spc="-1" strike="noStrike">
              <a:solidFill>
                <a:srgbClr val="ffffff"/>
              </a:solidFill>
              <a:latin typeface="Corbel"/>
            </a:endParaRPr>
          </a:p>
        </p:txBody>
      </p:sp>
      <p:sp>
        <p:nvSpPr>
          <p:cNvPr id="618" name="TextShape 2"/>
          <p:cNvSpPr txBox="1"/>
          <p:nvPr/>
        </p:nvSpPr>
        <p:spPr>
          <a:xfrm>
            <a:off x="1202760" y="2011680"/>
            <a:ext cx="9783720" cy="4205880"/>
          </a:xfrm>
          <a:prstGeom prst="rect">
            <a:avLst/>
          </a:prstGeom>
          <a:noFill/>
          <a:ln>
            <a:noFill/>
          </a:ln>
        </p:spPr>
        <p:txBody>
          <a:bodyPr>
            <a:normAutofit fontScale="66000"/>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1" lang="en-US" sz="2800" spc="-1" strike="noStrike">
                <a:solidFill>
                  <a:srgbClr val="ffffff"/>
                </a:solidFill>
                <a:latin typeface="Corbel"/>
              </a:rPr>
              <a:t>point-biserial correlation </a:t>
            </a:r>
            <a:r>
              <a:rPr b="0" lang="en-US" sz="2800" spc="-1" strike="noStrike">
                <a:solidFill>
                  <a:srgbClr val="ffffff"/>
                </a:solidFill>
                <a:latin typeface="Corbel"/>
              </a:rPr>
              <a:t>coefficient (</a:t>
            </a:r>
            <a:r>
              <a:rPr b="0" i="1" lang="en-US" sz="2800" spc="-1" strike="noStrike">
                <a:solidFill>
                  <a:srgbClr val="ffffff"/>
                </a:solidFill>
                <a:latin typeface="Corbel"/>
              </a:rPr>
              <a:t>r</a:t>
            </a:r>
            <a:r>
              <a:rPr b="0" lang="en-US" sz="2800" spc="-1" strike="noStrike">
                <a:solidFill>
                  <a:srgbClr val="ffffff"/>
                </a:solidFill>
                <a:latin typeface="Corbel"/>
              </a:rPr>
              <a:t>pb)</a:t>
            </a:r>
            <a:endParaRPr b="0" lang="en-US" sz="28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1" lang="en-US" sz="2800" spc="-1" strike="noStrike">
                <a:solidFill>
                  <a:srgbClr val="ffffff"/>
                </a:solidFill>
                <a:latin typeface="Corbel"/>
              </a:rPr>
              <a:t>biserial correlation </a:t>
            </a:r>
            <a:r>
              <a:rPr b="0" lang="en-US" sz="2800" spc="-1" strike="noStrike">
                <a:solidFill>
                  <a:srgbClr val="ffffff"/>
                </a:solidFill>
                <a:latin typeface="Corbel"/>
              </a:rPr>
              <a:t>coefficient (</a:t>
            </a:r>
            <a:r>
              <a:rPr b="0" i="1" lang="en-US" sz="2800" spc="-1" strike="noStrike">
                <a:solidFill>
                  <a:srgbClr val="ffffff"/>
                </a:solidFill>
                <a:latin typeface="Corbel"/>
              </a:rPr>
              <a:t>r</a:t>
            </a:r>
            <a:r>
              <a:rPr b="0" lang="en-US" sz="2800" spc="-1" strike="noStrike">
                <a:solidFill>
                  <a:srgbClr val="ffffff"/>
                </a:solidFill>
                <a:latin typeface="Corbel"/>
              </a:rPr>
              <a:t>b)</a:t>
            </a:r>
            <a:endParaRPr b="0" lang="en-US" sz="28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800" spc="-1" strike="noStrike">
                <a:solidFill>
                  <a:srgbClr val="ffffff"/>
                </a:solidFill>
                <a:latin typeface="Corbel"/>
              </a:rPr>
              <a:t>Huge difference in calculations…!</a:t>
            </a:r>
            <a:endParaRPr b="0" lang="en-US" sz="2800" spc="-1" strike="noStrike">
              <a:solidFill>
                <a:srgbClr val="ffffff"/>
              </a:solidFill>
              <a:latin typeface="Corbel"/>
            </a:endParaRPr>
          </a:p>
          <a:p>
            <a:pPr>
              <a:lnSpc>
                <a:spcPct val="90000"/>
              </a:lnSpc>
              <a:spcBef>
                <a:spcPts val="1199"/>
              </a:spcBef>
              <a:spcAft>
                <a:spcPts val="201"/>
              </a:spcAft>
            </a:pPr>
            <a:endParaRPr b="0" lang="en-US" sz="2800" spc="-1" strike="noStrike">
              <a:solidFill>
                <a:srgbClr val="ffffff"/>
              </a:solidFill>
              <a:latin typeface="Corbel"/>
            </a:endParaRPr>
          </a:p>
        </p:txBody>
      </p:sp>
      <p:sp>
        <p:nvSpPr>
          <p:cNvPr id="619" name="CustomShape 3"/>
          <p:cNvSpPr/>
          <p:nvPr/>
        </p:nvSpPr>
        <p:spPr>
          <a:xfrm>
            <a:off x="5943600" y="3276720"/>
            <a:ext cx="304560" cy="304560"/>
          </a:xfrm>
          <a:prstGeom prst="rect">
            <a:avLst/>
          </a:prstGeom>
          <a:noFill/>
          <a:ln>
            <a:noFill/>
          </a:ln>
        </p:spPr>
        <p:style>
          <a:lnRef idx="0"/>
          <a:fillRef idx="0"/>
          <a:effectRef idx="0"/>
          <a:fontRef idx="minor"/>
        </p:style>
      </p:sp>
      <p:sp>
        <p:nvSpPr>
          <p:cNvPr id="620" name="CustomShape 4"/>
          <p:cNvSpPr/>
          <p:nvPr/>
        </p:nvSpPr>
        <p:spPr>
          <a:xfrm>
            <a:off x="1679400" y="46080"/>
            <a:ext cx="304560" cy="304560"/>
          </a:xfrm>
          <a:prstGeom prst="rect">
            <a:avLst/>
          </a:prstGeom>
          <a:noFill/>
          <a:ln>
            <a:noFill/>
          </a:ln>
        </p:spPr>
        <p:style>
          <a:lnRef idx="0"/>
          <a:fillRef idx="0"/>
          <a:effectRef idx="0"/>
          <a:fontRef idx="minor"/>
        </p:style>
      </p:sp>
      <p:pic>
        <p:nvPicPr>
          <p:cNvPr id="621" name="Picture 8" descr="download (8)"/>
          <p:cNvPicPr/>
          <p:nvPr/>
        </p:nvPicPr>
        <p:blipFill>
          <a:blip r:embed="rId1"/>
          <a:stretch/>
        </p:blipFill>
        <p:spPr>
          <a:xfrm>
            <a:off x="2286000" y="1676520"/>
            <a:ext cx="3428640" cy="2666520"/>
          </a:xfrm>
          <a:prstGeom prst="rect">
            <a:avLst/>
          </a:prstGeom>
          <a:ln>
            <a:noFill/>
          </a:ln>
        </p:spPr>
      </p:pic>
      <p:pic>
        <p:nvPicPr>
          <p:cNvPr id="622" name="Picture 9" descr="images"/>
          <p:cNvPicPr/>
          <p:nvPr/>
        </p:nvPicPr>
        <p:blipFill>
          <a:blip r:embed="rId2"/>
          <a:stretch/>
        </p:blipFill>
        <p:spPr>
          <a:xfrm>
            <a:off x="6400800" y="3048120"/>
            <a:ext cx="3028680" cy="151416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24"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https://istats.shinyapps.io/Association_Quantitative/</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2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27" name="Picture 3" descr=""/>
          <p:cNvPicPr/>
          <p:nvPr/>
        </p:nvPicPr>
        <p:blipFill>
          <a:blip r:embed="rId1"/>
          <a:stretch/>
        </p:blipFill>
        <p:spPr>
          <a:xfrm>
            <a:off x="1842480" y="1642680"/>
            <a:ext cx="8506800" cy="3571920"/>
          </a:xfrm>
          <a:prstGeom prst="rect">
            <a:avLst/>
          </a:prstGeom>
          <a:ln>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en-US" sz="4000" spc="-1" strike="noStrike" cap="all">
                <a:solidFill>
                  <a:srgbClr val="ffffff"/>
                </a:solidFill>
                <a:latin typeface="Corbel"/>
              </a:rPr>
              <a:t>Prediction</a:t>
            </a:r>
            <a:endParaRPr b="0" lang="en-US" sz="4000" spc="-1" strike="noStrike">
              <a:solidFill>
                <a:srgbClr val="ffffff"/>
              </a:solidFill>
              <a:latin typeface="Corbel"/>
            </a:endParaRPr>
          </a:p>
        </p:txBody>
      </p:sp>
      <p:sp>
        <p:nvSpPr>
          <p:cNvPr id="629"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rPr>
              <a:t>In correlation, the two variables are treated as equals.  In regression, one variable is considered independent (=predictor) variable (</a:t>
            </a:r>
            <a:r>
              <a:rPr b="0" i="1" lang="en-US" sz="2200" spc="-1" strike="noStrike">
                <a:solidFill>
                  <a:srgbClr val="ffffff"/>
                </a:solidFill>
                <a:latin typeface="Corbel"/>
              </a:rPr>
              <a:t>X</a:t>
            </a:r>
            <a:r>
              <a:rPr b="0" lang="en-US" sz="2200" spc="-1" strike="noStrike">
                <a:solidFill>
                  <a:srgbClr val="ffffff"/>
                </a:solidFill>
                <a:latin typeface="Corbel"/>
              </a:rPr>
              <a:t>) and the other the dependent (=outcome) variable </a:t>
            </a:r>
            <a:r>
              <a:rPr b="0" i="1" lang="en-US" sz="2200" spc="-1" strike="noStrike">
                <a:solidFill>
                  <a:srgbClr val="ffffff"/>
                </a:solidFill>
                <a:latin typeface="Corbel"/>
              </a:rPr>
              <a:t>Y</a:t>
            </a:r>
            <a:r>
              <a:rPr b="0" lang="en-US" sz="2200" spc="-1" strike="noStrike">
                <a:solidFill>
                  <a:srgbClr val="ffffff"/>
                </a:solidFill>
                <a:latin typeface="Corbel"/>
              </a:rPr>
              <a:t>.</a:t>
            </a:r>
            <a:r>
              <a:rPr b="0" lang="en-US" sz="2200" spc="-1" strike="noStrike">
                <a:solidFill>
                  <a:srgbClr val="ffffff"/>
                </a:solidFill>
                <a:latin typeface="Corbel"/>
              </a:rPr>
              <a:t>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p:txBody>
      </p:sp>
      <p:pic>
        <p:nvPicPr>
          <p:cNvPr id="630" name="Picture 4" descr=""/>
          <p:cNvPicPr/>
          <p:nvPr/>
        </p:nvPicPr>
        <p:blipFill>
          <a:blip r:embed="rId1"/>
          <a:stretch/>
        </p:blipFill>
        <p:spPr>
          <a:xfrm>
            <a:off x="4510080" y="1472400"/>
            <a:ext cx="3618720" cy="2399400"/>
          </a:xfrm>
          <a:prstGeom prst="rect">
            <a:avLst/>
          </a:prstGeom>
          <a:ln>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is ordinary least squares? </a:t>
            </a:r>
            <a:endParaRPr b="0" lang="en-US" sz="4000" spc="-1" strike="noStrike">
              <a:solidFill>
                <a:srgbClr val="ffffff"/>
              </a:solidFill>
              <a:latin typeface="Corbel"/>
            </a:endParaRPr>
          </a:p>
        </p:txBody>
      </p:sp>
      <p:sp>
        <p:nvSpPr>
          <p:cNvPr id="632"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What is ordinary?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3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35" name="Picture 3" descr=""/>
          <p:cNvPicPr/>
          <p:nvPr/>
        </p:nvPicPr>
        <p:blipFill>
          <a:blip r:embed="rId1"/>
          <a:stretch/>
        </p:blipFill>
        <p:spPr>
          <a:xfrm>
            <a:off x="4406040" y="1933200"/>
            <a:ext cx="3657600" cy="4362840"/>
          </a:xfrm>
          <a:prstGeom prst="rect">
            <a:avLst/>
          </a:prstGeom>
          <a:ln>
            <a:noFill/>
          </a:ln>
        </p:spPr>
      </p:pic>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3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38" name="Picture 3" descr=""/>
          <p:cNvPicPr/>
          <p:nvPr/>
        </p:nvPicPr>
        <p:blipFill>
          <a:blip r:embed="rId1"/>
          <a:stretch/>
        </p:blipFill>
        <p:spPr>
          <a:xfrm>
            <a:off x="646200" y="1853280"/>
            <a:ext cx="8182800" cy="942840"/>
          </a:xfrm>
          <a:prstGeom prst="rect">
            <a:avLst/>
          </a:prstGeom>
          <a:ln>
            <a:noFill/>
          </a:ln>
        </p:spPr>
      </p:pic>
      <p:pic>
        <p:nvPicPr>
          <p:cNvPr id="639" name="Picture 4" descr=""/>
          <p:cNvPicPr/>
          <p:nvPr/>
        </p:nvPicPr>
        <p:blipFill>
          <a:blip r:embed="rId2"/>
          <a:stretch/>
        </p:blipFill>
        <p:spPr>
          <a:xfrm>
            <a:off x="1596240" y="3420360"/>
            <a:ext cx="7058520" cy="1552320"/>
          </a:xfrm>
          <a:prstGeom prst="rect">
            <a:avLst/>
          </a:prstGeom>
          <a:ln>
            <a:noFill/>
          </a:ln>
        </p:spPr>
      </p:pic>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Hypothesis testing for linear regression</a:t>
            </a:r>
            <a:endParaRPr b="0" lang="en-US" sz="4000" spc="-1" strike="noStrike">
              <a:solidFill>
                <a:srgbClr val="ffffff"/>
              </a:solidFill>
              <a:latin typeface="Corbel"/>
            </a:endParaRPr>
          </a:p>
        </p:txBody>
      </p:sp>
      <p:sp>
        <p:nvSpPr>
          <p:cNvPr id="64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4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44" name="Picture 3" descr=""/>
          <p:cNvPicPr/>
          <p:nvPr/>
        </p:nvPicPr>
        <p:blipFill>
          <a:blip r:embed="rId1"/>
          <a:stretch/>
        </p:blipFill>
        <p:spPr>
          <a:xfrm>
            <a:off x="1310040" y="885600"/>
            <a:ext cx="4496040" cy="5534280"/>
          </a:xfrm>
          <a:prstGeom prst="rect">
            <a:avLst/>
          </a:prstGeom>
          <a:ln>
            <a:noFill/>
          </a:ln>
        </p:spPr>
      </p:pic>
      <p:sp>
        <p:nvSpPr>
          <p:cNvPr id="645" name="CustomShape 3"/>
          <p:cNvSpPr/>
          <p:nvPr/>
        </p:nvSpPr>
        <p:spPr>
          <a:xfrm>
            <a:off x="8190000" y="6212520"/>
            <a:ext cx="399564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What about adjusted R squared? </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4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48" name="Picture 3" descr=""/>
          <p:cNvPicPr/>
          <p:nvPr/>
        </p:nvPicPr>
        <p:blipFill>
          <a:blip r:embed="rId1"/>
          <a:stretch/>
        </p:blipFill>
        <p:spPr>
          <a:xfrm>
            <a:off x="-324720" y="80640"/>
            <a:ext cx="12841200" cy="66967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evidence</a:t>
            </a:r>
            <a:endParaRPr b="0" lang="en-US" sz="4000" spc="-1" strike="noStrike">
              <a:solidFill>
                <a:srgbClr val="ffffff"/>
              </a:solidFill>
              <a:latin typeface="Corbel"/>
            </a:endParaRPr>
          </a:p>
        </p:txBody>
      </p:sp>
      <p:sp>
        <p:nvSpPr>
          <p:cNvPr id="17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79" name="Picture 5" descr=""/>
          <p:cNvPicPr/>
          <p:nvPr/>
        </p:nvPicPr>
        <p:blipFill>
          <a:blip r:embed="rId1"/>
          <a:stretch/>
        </p:blipFill>
        <p:spPr>
          <a:xfrm>
            <a:off x="2722680" y="2225880"/>
            <a:ext cx="6744240" cy="4210200"/>
          </a:xfrm>
          <a:prstGeom prst="rect">
            <a:avLst/>
          </a:prstGeom>
          <a:ln>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Coefficient of determination</a:t>
            </a:r>
            <a:endParaRPr b="0" lang="en-US" sz="4000" spc="-1" strike="noStrike">
              <a:solidFill>
                <a:srgbClr val="ffffff"/>
              </a:solidFill>
              <a:latin typeface="Corbel"/>
            </a:endParaRPr>
          </a:p>
        </p:txBody>
      </p:sp>
      <p:sp>
        <p:nvSpPr>
          <p:cNvPr id="650" name="TextShape 2"/>
          <p:cNvSpPr txBox="1"/>
          <p:nvPr/>
        </p:nvSpPr>
        <p:spPr>
          <a:xfrm>
            <a:off x="1202760" y="2011680"/>
            <a:ext cx="9783720" cy="4205880"/>
          </a:xfrm>
          <a:prstGeom prst="rect">
            <a:avLst/>
          </a:prstGeom>
          <a:noFill/>
          <a:ln>
            <a:noFill/>
          </a:ln>
        </p:spPr>
        <p:txBody>
          <a:bodyPr>
            <a:normAutofit fontScale="86000"/>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gn="ctr">
              <a:lnSpc>
                <a:spcPct val="90000"/>
              </a:lnSpc>
              <a:spcBef>
                <a:spcPts val="1199"/>
              </a:spcBef>
              <a:spcAft>
                <a:spcPts val="201"/>
              </a:spcAft>
              <a:tabLst>
                <a:tab algn="l" pos="0"/>
              </a:tabLst>
            </a:pPr>
            <a:endParaRPr b="0" lang="en-US" sz="2200" spc="-1" strike="noStrike">
              <a:solidFill>
                <a:srgbClr val="ffffff"/>
              </a:solidFill>
              <a:latin typeface="Corbel"/>
            </a:endParaRPr>
          </a:p>
          <a:p>
            <a:pPr algn="ctr">
              <a:lnSpc>
                <a:spcPct val="90000"/>
              </a:lnSpc>
              <a:spcBef>
                <a:spcPts val="1199"/>
              </a:spcBef>
              <a:spcAft>
                <a:spcPts val="201"/>
              </a:spcAft>
              <a:tabLst>
                <a:tab algn="l" pos="0"/>
              </a:tabLst>
            </a:pPr>
            <a:r>
              <a:rPr b="1" lang="en-US" sz="3200" spc="-1" strike="noStrike">
                <a:solidFill>
                  <a:srgbClr val="ffffff"/>
                </a:solidFill>
                <a:latin typeface="Corbel"/>
              </a:rPr>
              <a:t>Adjusted R squared</a:t>
            </a:r>
            <a:endParaRPr b="0" lang="en-US" sz="3200" spc="-1" strike="noStrike">
              <a:solidFill>
                <a:srgbClr val="ffffff"/>
              </a:solidFill>
              <a:latin typeface="Corbel"/>
            </a:endParaRPr>
          </a:p>
          <a:p>
            <a:pPr algn="ctr">
              <a:lnSpc>
                <a:spcPct val="90000"/>
              </a:lnSpc>
              <a:spcBef>
                <a:spcPts val="1199"/>
              </a:spcBef>
              <a:spcAft>
                <a:spcPts val="201"/>
              </a:spcAft>
              <a:tabLst>
                <a:tab algn="l" pos="0"/>
              </a:tabLst>
            </a:pPr>
            <a:endParaRPr b="0" lang="en-US" sz="3200" spc="-1" strike="noStrike">
              <a:solidFill>
                <a:srgbClr val="ffffff"/>
              </a:solidFill>
              <a:latin typeface="Corbel"/>
            </a:endParaRPr>
          </a:p>
          <a:p>
            <a:pPr algn="ctr">
              <a:lnSpc>
                <a:spcPct val="90000"/>
              </a:lnSpc>
              <a:spcBef>
                <a:spcPts val="1199"/>
              </a:spcBef>
              <a:spcAft>
                <a:spcPts val="201"/>
              </a:spcAft>
              <a:tabLst>
                <a:tab algn="l" pos="0"/>
              </a:tabLst>
            </a:pPr>
            <a:r>
              <a:rPr b="0" lang="en-US" sz="3100" spc="-1" strike="noStrike">
                <a:solidFill>
                  <a:srgbClr val="ffffff"/>
                </a:solidFill>
                <a:latin typeface="Corbel"/>
              </a:rPr>
              <a:t>N obs ~ </a:t>
            </a:r>
            <a:r>
              <a:rPr b="1" lang="en-US" sz="3100" spc="-1" strike="noStrike">
                <a:solidFill>
                  <a:srgbClr val="ffffff"/>
                </a:solidFill>
                <a:latin typeface="Corbel"/>
              </a:rPr>
              <a:t>20</a:t>
            </a:r>
            <a:r>
              <a:rPr b="0" lang="en-US" sz="3100" spc="-1" strike="noStrike">
                <a:solidFill>
                  <a:srgbClr val="ffffff"/>
                </a:solidFill>
                <a:latin typeface="Corbel"/>
              </a:rPr>
              <a:t> times &gt; variables under study</a:t>
            </a:r>
            <a:endParaRPr b="0" lang="en-US" sz="3100" spc="-1" strike="noStrike">
              <a:solidFill>
                <a:srgbClr val="ffffff"/>
              </a:solidFill>
              <a:latin typeface="Corbel"/>
            </a:endParaRPr>
          </a:p>
          <a:p>
            <a:pPr algn="ctr">
              <a:lnSpc>
                <a:spcPct val="90000"/>
              </a:lnSpc>
              <a:spcBef>
                <a:spcPts val="1199"/>
              </a:spcBef>
              <a:spcAft>
                <a:spcPts val="201"/>
              </a:spcAft>
              <a:tabLst>
                <a:tab algn="l" pos="0"/>
              </a:tabLst>
            </a:pPr>
            <a:endParaRPr b="0" lang="en-US" sz="3100" spc="-1" strike="noStrike">
              <a:solidFill>
                <a:srgbClr val="ffffff"/>
              </a:solidFill>
              <a:latin typeface="Corbel"/>
            </a:endParaRPr>
          </a:p>
        </p:txBody>
      </p:sp>
      <p:pic>
        <p:nvPicPr>
          <p:cNvPr id="651" name="Picture 2" descr="Image result for r2"/>
          <p:cNvPicPr/>
          <p:nvPr/>
        </p:nvPicPr>
        <p:blipFill>
          <a:blip r:embed="rId1"/>
          <a:stretch/>
        </p:blipFill>
        <p:spPr>
          <a:xfrm>
            <a:off x="1147320" y="2196360"/>
            <a:ext cx="2533320" cy="2533320"/>
          </a:xfrm>
          <a:prstGeom prst="rect">
            <a:avLst/>
          </a:prstGeom>
          <a:ln>
            <a:noFill/>
          </a:ln>
        </p:spPr>
      </p:pic>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5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54" name="Picture 3" descr=""/>
          <p:cNvPicPr/>
          <p:nvPr/>
        </p:nvPicPr>
        <p:blipFill>
          <a:blip r:embed="rId1"/>
          <a:stretch/>
        </p:blipFill>
        <p:spPr>
          <a:xfrm>
            <a:off x="0" y="0"/>
            <a:ext cx="12191760" cy="6852960"/>
          </a:xfrm>
          <a:prstGeom prst="rect">
            <a:avLst/>
          </a:prstGeom>
          <a:ln>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56" name="TextShape 2"/>
          <p:cNvSpPr txBox="1"/>
          <p:nvPr/>
        </p:nvSpPr>
        <p:spPr>
          <a:xfrm>
            <a:off x="1202760" y="2011680"/>
            <a:ext cx="9783720" cy="4205880"/>
          </a:xfrm>
          <a:prstGeom prst="rect">
            <a:avLst/>
          </a:prstGeom>
          <a:noFill/>
          <a:ln>
            <a:noFill/>
          </a:ln>
        </p:spPr>
        <p:txBody>
          <a:bodyPr>
            <a:normAutofit fontScale="97000"/>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Is R-squared Useless? | University of Virginia Library Research Data Services + Sciences</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https://data.library.virginia.edu/is-r-squared-useless</a:t>
            </a:r>
            <a:r>
              <a:rPr b="0" lang="en-US" sz="2200" spc="-1" strike="noStrike" u="sng">
                <a:solidFill>
                  <a:srgbClr val="6eac1c"/>
                </a:solidFill>
                <a:uFillTx/>
                <a:latin typeface="Corbel"/>
                <a:hlinkClick r:id="rId2"/>
              </a:rPr>
              <a:t>/</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36-401, Modern Regression (2015)</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3"/>
              </a:rPr>
              <a:t>http://www.stat.cmu.edu/~cshalizi/mreg/15</a:t>
            </a:r>
            <a:r>
              <a:rPr b="0" lang="en-US" sz="2200" spc="-1" strike="noStrike" u="sng">
                <a:solidFill>
                  <a:srgbClr val="6eac1c"/>
                </a:solidFill>
                <a:uFillTx/>
                <a:latin typeface="Corbel"/>
                <a:hlinkClick r:id="rId4"/>
              </a:rPr>
              <a:t>/</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using cross-validation can assist us with validating any measure that helps us understand the fit of a model to our data. </a:t>
            </a:r>
            <a:r>
              <a:rPr b="0" lang="en-US" sz="2200" spc="-1" strike="noStrike">
                <a:solidFill>
                  <a:srgbClr val="ff0000"/>
                </a:solidFill>
                <a:latin typeface="Corbel"/>
              </a:rPr>
              <a:t>HOW?</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TextShape 1"/>
          <p:cNvSpPr txBox="1"/>
          <p:nvPr/>
        </p:nvSpPr>
        <p:spPr>
          <a:xfrm>
            <a:off x="1154880" y="1447920"/>
            <a:ext cx="8825400" cy="3329280"/>
          </a:xfrm>
          <a:prstGeom prst="rect">
            <a:avLst/>
          </a:prstGeom>
          <a:noFill/>
          <a:ln>
            <a:noFill/>
          </a:ln>
        </p:spPr>
        <p:txBody>
          <a:bodyPr anchor="b">
            <a:noAutofit/>
          </a:bodyPr>
          <a:p>
            <a:endParaRPr b="0" lang="en-US" sz="1800" spc="-1" strike="noStrike">
              <a:solidFill>
                <a:srgbClr val="ffffff"/>
              </a:solidFill>
              <a:latin typeface="Corbel"/>
            </a:endParaRPr>
          </a:p>
        </p:txBody>
      </p:sp>
      <p:sp>
        <p:nvSpPr>
          <p:cNvPr id="658"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pic>
        <p:nvPicPr>
          <p:cNvPr id="659" name="Picture 3" descr=""/>
          <p:cNvPicPr/>
          <p:nvPr/>
        </p:nvPicPr>
        <p:blipFill>
          <a:blip r:embed="rId1"/>
          <a:stretch/>
        </p:blipFill>
        <p:spPr>
          <a:xfrm>
            <a:off x="2490120" y="2790720"/>
            <a:ext cx="7211160" cy="1276200"/>
          </a:xfrm>
          <a:prstGeom prst="rect">
            <a:avLst/>
          </a:prstGeom>
          <a:ln>
            <a:noFill/>
          </a:ln>
        </p:spPr>
      </p:pic>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Solution ?</a:t>
            </a:r>
            <a:endParaRPr b="0" lang="en-US" sz="4000" spc="-1" strike="noStrike">
              <a:solidFill>
                <a:srgbClr val="ffffff"/>
              </a:solidFill>
              <a:latin typeface="Corbel"/>
            </a:endParaRPr>
          </a:p>
        </p:txBody>
      </p:sp>
      <p:sp>
        <p:nvSpPr>
          <p:cNvPr id="66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62" name="Picture 3" descr=""/>
          <p:cNvPicPr/>
          <p:nvPr/>
        </p:nvPicPr>
        <p:blipFill>
          <a:blip r:embed="rId1"/>
          <a:stretch/>
        </p:blipFill>
        <p:spPr>
          <a:xfrm>
            <a:off x="3105720" y="2428200"/>
            <a:ext cx="5420160" cy="4429440"/>
          </a:xfrm>
          <a:prstGeom prst="rect">
            <a:avLst/>
          </a:prstGeom>
          <a:ln>
            <a:noFill/>
          </a:ln>
        </p:spPr>
      </p:pic>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Why ???</a:t>
            </a:r>
            <a:endParaRPr b="0" lang="en-US" sz="4000" spc="-1" strike="noStrike">
              <a:solidFill>
                <a:srgbClr val="ffffff"/>
              </a:solidFill>
              <a:latin typeface="Corbel"/>
            </a:endParaRPr>
          </a:p>
        </p:txBody>
      </p:sp>
      <p:sp>
        <p:nvSpPr>
          <p:cNvPr id="66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65" name="Picture 3" descr=""/>
          <p:cNvPicPr/>
          <p:nvPr/>
        </p:nvPicPr>
        <p:blipFill>
          <a:blip r:embed="rId1"/>
          <a:stretch/>
        </p:blipFill>
        <p:spPr>
          <a:xfrm>
            <a:off x="2251080" y="1437480"/>
            <a:ext cx="8426520" cy="5420160"/>
          </a:xfrm>
          <a:prstGeom prst="rect">
            <a:avLst/>
          </a:prstGeom>
          <a:ln>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6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68" name="Picture 3" descr=""/>
          <p:cNvPicPr/>
          <p:nvPr/>
        </p:nvPicPr>
        <p:blipFill>
          <a:blip r:embed="rId1"/>
          <a:stretch/>
        </p:blipFill>
        <p:spPr>
          <a:xfrm>
            <a:off x="982080" y="1286280"/>
            <a:ext cx="8824680" cy="4663080"/>
          </a:xfrm>
          <a:prstGeom prst="rect">
            <a:avLst/>
          </a:prstGeom>
          <a:ln>
            <a:noFill/>
          </a:ln>
        </p:spPr>
      </p:pic>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7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71" name="Picture 3" descr=""/>
          <p:cNvPicPr/>
          <p:nvPr/>
        </p:nvPicPr>
        <p:blipFill>
          <a:blip r:embed="rId1"/>
          <a:stretch/>
        </p:blipFill>
        <p:spPr>
          <a:xfrm>
            <a:off x="1817640" y="1396440"/>
            <a:ext cx="9035280" cy="4548960"/>
          </a:xfrm>
          <a:prstGeom prst="rect">
            <a:avLst/>
          </a:prstGeom>
          <a:ln>
            <a:noFill/>
          </a:ln>
        </p:spPr>
      </p:pic>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en-US" sz="4000" spc="-1" strike="noStrike" cap="all">
                <a:solidFill>
                  <a:srgbClr val="ffffff"/>
                </a:solidFill>
                <a:latin typeface="Corbel"/>
              </a:rPr>
              <a:t>TEASER</a:t>
            </a:r>
            <a:endParaRPr b="0" lang="en-US" sz="4000" spc="-1" strike="noStrike">
              <a:solidFill>
                <a:srgbClr val="ffffff"/>
              </a:solidFill>
              <a:latin typeface="Corbel"/>
            </a:endParaRPr>
          </a:p>
        </p:txBody>
      </p:sp>
      <p:sp>
        <p:nvSpPr>
          <p:cNvPr id="673" name="TextShape 2"/>
          <p:cNvSpPr txBox="1"/>
          <p:nvPr/>
        </p:nvSpPr>
        <p:spPr>
          <a:xfrm>
            <a:off x="1251720" y="2286000"/>
            <a:ext cx="10177920" cy="4571640"/>
          </a:xfrm>
          <a:prstGeom prst="rect">
            <a:avLst/>
          </a:prstGeom>
          <a:noFill/>
          <a:ln>
            <a:noFill/>
          </a:ln>
        </p:spPr>
        <p:txBody>
          <a:bodyPr>
            <a:normAutofit fontScale="85000"/>
          </a:bodyPr>
          <a:p>
            <a:pPr>
              <a:lnSpc>
                <a:spcPct val="80000"/>
              </a:lnSpc>
              <a:spcAft>
                <a:spcPts val="201"/>
              </a:spcAft>
            </a:pPr>
            <a:endParaRPr b="0" lang="en-US" sz="2200" spc="-1" strike="noStrike">
              <a:solidFill>
                <a:srgbClr val="ffffff"/>
              </a:solidFill>
              <a:latin typeface="Corbel"/>
            </a:endParaRPr>
          </a:p>
          <a:p>
            <a:pPr>
              <a:lnSpc>
                <a:spcPct val="80000"/>
              </a:lnSpc>
              <a:spcAft>
                <a:spcPts val="201"/>
              </a:spcAft>
            </a:pPr>
            <a:endParaRPr b="0" lang="en-US" sz="2200" spc="-1" strike="noStrike">
              <a:solidFill>
                <a:srgbClr val="ffffff"/>
              </a:solidFill>
              <a:latin typeface="Corbel"/>
            </a:endParaRPr>
          </a:p>
          <a:p>
            <a:pPr>
              <a:lnSpc>
                <a:spcPct val="80000"/>
              </a:lnSpc>
              <a:spcAft>
                <a:spcPts val="201"/>
              </a:spcAft>
            </a:pPr>
            <a:endParaRPr b="0" lang="en-US" sz="2200" spc="-1" strike="noStrike">
              <a:solidFill>
                <a:srgbClr val="ffffff"/>
              </a:solidFill>
              <a:latin typeface="Corbel"/>
            </a:endParaRPr>
          </a:p>
          <a:p>
            <a:pPr>
              <a:lnSpc>
                <a:spcPct val="80000"/>
              </a:lnSpc>
              <a:spcAft>
                <a:spcPts val="201"/>
              </a:spcAft>
            </a:pPr>
            <a:endParaRPr b="0" lang="en-US" sz="2200" spc="-1" strike="noStrike">
              <a:solidFill>
                <a:srgbClr val="ffffff"/>
              </a:solidFill>
              <a:latin typeface="Corbel"/>
            </a:endParaRPr>
          </a:p>
          <a:p>
            <a:pPr>
              <a:lnSpc>
                <a:spcPct val="80000"/>
              </a:lnSpc>
              <a:spcAft>
                <a:spcPts val="201"/>
              </a:spcAft>
            </a:pPr>
            <a:endParaRPr b="0" lang="en-US" sz="2200" spc="-1" strike="noStrike">
              <a:solidFill>
                <a:srgbClr val="ffffff"/>
              </a:solidFill>
              <a:latin typeface="Corbel"/>
            </a:endParaRPr>
          </a:p>
          <a:p>
            <a:pPr>
              <a:lnSpc>
                <a:spcPct val="80000"/>
              </a:lnSpc>
              <a:spcAft>
                <a:spcPts val="201"/>
              </a:spcAft>
            </a:pPr>
            <a:endParaRPr b="0" lang="en-US" sz="2200" spc="-1" strike="noStrike">
              <a:solidFill>
                <a:srgbClr val="ffffff"/>
              </a:solidFill>
              <a:latin typeface="Corbel"/>
            </a:endParaRPr>
          </a:p>
          <a:p>
            <a:pPr>
              <a:lnSpc>
                <a:spcPct val="80000"/>
              </a:lnSpc>
              <a:spcAft>
                <a:spcPts val="201"/>
              </a:spcAft>
            </a:pPr>
            <a:endParaRPr b="0" lang="en-US" sz="2200" spc="-1" strike="noStrike">
              <a:solidFill>
                <a:srgbClr val="ffffff"/>
              </a:solidFill>
              <a:latin typeface="Corbel"/>
            </a:endParaRPr>
          </a:p>
          <a:p>
            <a:pPr>
              <a:lnSpc>
                <a:spcPct val="80000"/>
              </a:lnSpc>
              <a:spcAft>
                <a:spcPts val="201"/>
              </a:spcAft>
            </a:pPr>
            <a:endParaRPr b="0" lang="en-US" sz="2200" spc="-1" strike="noStrike">
              <a:solidFill>
                <a:srgbClr val="ffffff"/>
              </a:solidFill>
              <a:latin typeface="Corbel"/>
            </a:endParaRPr>
          </a:p>
          <a:p>
            <a:pPr>
              <a:lnSpc>
                <a:spcPct val="80000"/>
              </a:lnSpc>
              <a:spcAft>
                <a:spcPts val="201"/>
              </a:spcAft>
            </a:pPr>
            <a:endParaRPr b="0" lang="en-US" sz="2200" spc="-1" strike="noStrike">
              <a:solidFill>
                <a:srgbClr val="ffffff"/>
              </a:solidFill>
              <a:latin typeface="Corbel"/>
            </a:endParaRPr>
          </a:p>
          <a:p>
            <a:pPr>
              <a:lnSpc>
                <a:spcPct val="80000"/>
              </a:lnSpc>
              <a:spcAft>
                <a:spcPts val="201"/>
              </a:spcAft>
            </a:pPr>
            <a:endParaRPr b="0" lang="en-US" sz="2200" spc="-1" strike="noStrike">
              <a:solidFill>
                <a:srgbClr val="ffffff"/>
              </a:solidFill>
              <a:latin typeface="Corbel"/>
            </a:endParaRPr>
          </a:p>
          <a:p>
            <a:pPr>
              <a:lnSpc>
                <a:spcPct val="80000"/>
              </a:lnSpc>
              <a:spcAft>
                <a:spcPts val="201"/>
              </a:spcAft>
            </a:pPr>
            <a:endParaRPr b="0" lang="en-US" sz="2200" spc="-1" strike="noStrike">
              <a:solidFill>
                <a:srgbClr val="ffffff"/>
              </a:solidFill>
              <a:latin typeface="Corbel"/>
            </a:endParaRPr>
          </a:p>
          <a:p>
            <a:pPr marL="182880" indent="-182520">
              <a:lnSpc>
                <a:spcPct val="80000"/>
              </a:lnSpc>
              <a:spcAft>
                <a:spcPts val="201"/>
              </a:spcAft>
              <a:buClr>
                <a:srgbClr val="ffffff"/>
              </a:buClr>
              <a:buFont typeface="Wingdings" charset="2"/>
              <a:buChar char=""/>
            </a:pPr>
            <a:r>
              <a:rPr b="0" lang="en-US" sz="2200" spc="-1" strike="noStrike">
                <a:solidFill>
                  <a:srgbClr val="ffffff"/>
                </a:solidFill>
                <a:latin typeface="Corbel"/>
              </a:rPr>
              <a:t>“</a:t>
            </a:r>
            <a:r>
              <a:rPr b="0" lang="en-US" sz="2200" spc="-1" strike="noStrike">
                <a:solidFill>
                  <a:srgbClr val="ffffff"/>
                </a:solidFill>
                <a:latin typeface="Corbel"/>
              </a:rPr>
              <a:t>Middle-aged and older men with high levels of vitamin D in their blood were mentally quicker than their peers, researchers report.” </a:t>
            </a:r>
            <a:endParaRPr b="0" lang="en-US" sz="2200" spc="-1" strike="noStrike">
              <a:solidFill>
                <a:srgbClr val="ffffff"/>
              </a:solidFill>
              <a:latin typeface="Corbel"/>
            </a:endParaRPr>
          </a:p>
          <a:p>
            <a:pPr marL="182880" indent="-182520">
              <a:lnSpc>
                <a:spcPct val="80000"/>
              </a:lnSpc>
              <a:spcAft>
                <a:spcPts val="201"/>
              </a:spcAft>
              <a:buClr>
                <a:srgbClr val="ffffff"/>
              </a:buClr>
              <a:buFont typeface="Wingdings" charset="2"/>
              <a:buChar char=""/>
            </a:pPr>
            <a:r>
              <a:rPr b="0" lang="en-US" sz="2200" spc="-1" strike="noStrike">
                <a:solidFill>
                  <a:srgbClr val="ffffff"/>
                </a:solidFill>
                <a:latin typeface="Corbel"/>
              </a:rPr>
              <a:t>“</a:t>
            </a:r>
            <a:r>
              <a:rPr b="0" lang="en-US" sz="2200" spc="-1" strike="noStrike">
                <a:solidFill>
                  <a:srgbClr val="ffffff"/>
                </a:solidFill>
                <a:latin typeface="Corbel"/>
              </a:rPr>
              <a:t>The findings are some of the strongest evidence yet of such a link because of the size of the study and because the researchers accounted for a number of lifestyle factors believed to affect mental ability when older, Lee said.”</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pic>
        <p:nvPicPr>
          <p:cNvPr id="674" name="Picture 3" descr=""/>
          <p:cNvPicPr/>
          <p:nvPr/>
        </p:nvPicPr>
        <p:blipFill>
          <a:blip r:embed="rId1"/>
          <a:stretch/>
        </p:blipFill>
        <p:spPr>
          <a:xfrm>
            <a:off x="1085040" y="1419120"/>
            <a:ext cx="10786320" cy="3276720"/>
          </a:xfrm>
          <a:prstGeom prst="rect">
            <a:avLst/>
          </a:prstGeom>
          <a:ln>
            <a:noFill/>
          </a:ln>
        </p:spPr>
      </p:pic>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7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76"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Hypothetical data loosely based on [1]; cross-sectional study of 100 middle-aged and older European men.</a:t>
            </a:r>
            <a:endParaRPr b="0" lang="en-US" sz="22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Cognitive function is measured by the Digit Symbol Substitution Test (DSST).  </a:t>
            </a:r>
            <a:endParaRPr b="0" lang="en-US" sz="2000" spc="-1" strike="noStrike">
              <a:solidFill>
                <a:srgbClr val="ffffff"/>
              </a:solidFill>
              <a:latin typeface="Corbel"/>
            </a:endParaRPr>
          </a:p>
          <a:p>
            <a:pPr>
              <a:lnSpc>
                <a:spcPct val="90000"/>
              </a:lnSpc>
              <a:spcBef>
                <a:spcPts val="1199"/>
              </a:spcBef>
              <a:spcAft>
                <a:spcPts val="201"/>
              </a:spcAft>
            </a:pPr>
            <a:endParaRPr b="0" lang="en-US" sz="20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Cassie kozyrgov</a:t>
            </a:r>
            <a:endParaRPr b="0" lang="en-US" sz="4000" spc="-1" strike="noStrike">
              <a:solidFill>
                <a:srgbClr val="ffffff"/>
              </a:solidFill>
              <a:latin typeface="Corbel"/>
            </a:endParaRPr>
          </a:p>
        </p:txBody>
      </p:sp>
      <p:sp>
        <p:nvSpPr>
          <p:cNvPr id="18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82" name="Picture 3" descr=""/>
          <p:cNvPicPr/>
          <p:nvPr/>
        </p:nvPicPr>
        <p:blipFill>
          <a:blip r:embed="rId1"/>
          <a:stretch/>
        </p:blipFill>
        <p:spPr>
          <a:xfrm>
            <a:off x="1599840" y="3417840"/>
            <a:ext cx="8990280" cy="1393200"/>
          </a:xfrm>
          <a:prstGeom prst="rect">
            <a:avLst/>
          </a:prstGeom>
          <a:ln>
            <a:noFill/>
          </a:ln>
        </p:spPr>
      </p:pic>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677" name="Group 1"/>
          <p:cNvGrpSpPr/>
          <p:nvPr/>
        </p:nvGrpSpPr>
        <p:grpSpPr>
          <a:xfrm>
            <a:off x="2278800" y="1734120"/>
            <a:ext cx="6629400" cy="5123520"/>
            <a:chOff x="2278800" y="1734120"/>
            <a:chExt cx="6629400" cy="5123520"/>
          </a:xfrm>
        </p:grpSpPr>
        <p:pic>
          <p:nvPicPr>
            <p:cNvPr id="678" name="Picture 3" descr="vitd"/>
            <p:cNvPicPr/>
            <p:nvPr/>
          </p:nvPicPr>
          <p:blipFill>
            <a:blip r:embed="rId1"/>
            <a:stretch/>
          </p:blipFill>
          <p:spPr>
            <a:xfrm>
              <a:off x="2278800" y="1734120"/>
              <a:ext cx="6629400" cy="5123520"/>
            </a:xfrm>
            <a:prstGeom prst="rect">
              <a:avLst/>
            </a:prstGeom>
            <a:ln>
              <a:noFill/>
            </a:ln>
          </p:spPr>
        </p:pic>
        <p:sp>
          <p:nvSpPr>
            <p:cNvPr id="679" name="CustomShape 2"/>
            <p:cNvSpPr/>
            <p:nvPr/>
          </p:nvSpPr>
          <p:spPr>
            <a:xfrm>
              <a:off x="2278800" y="1815480"/>
              <a:ext cx="706680" cy="325440"/>
            </a:xfrm>
            <a:prstGeom prst="rect">
              <a:avLst/>
            </a:prstGeom>
            <a:solidFill>
              <a:schemeClr val="bg1"/>
            </a:solidFill>
            <a:ln>
              <a:noFill/>
            </a:ln>
          </p:spPr>
          <p:style>
            <a:lnRef idx="0"/>
            <a:fillRef idx="0"/>
            <a:effectRef idx="0"/>
            <a:fontRef idx="minor"/>
          </p:style>
        </p:sp>
      </p:grpSp>
      <p:sp>
        <p:nvSpPr>
          <p:cNvPr id="680" name="CustomShape 3"/>
          <p:cNvSpPr/>
          <p:nvPr/>
        </p:nvSpPr>
        <p:spPr>
          <a:xfrm>
            <a:off x="2441880" y="761400"/>
            <a:ext cx="12180240" cy="373680"/>
          </a:xfrm>
          <a:prstGeom prst="rect">
            <a:avLst/>
          </a:prstGeom>
          <a:noFill/>
          <a:ln>
            <a:noFill/>
          </a:ln>
        </p:spPr>
        <p:style>
          <a:lnRef idx="0"/>
          <a:fillRef idx="0"/>
          <a:effectRef idx="0"/>
          <a:fontRef idx="minor"/>
        </p:style>
      </p:sp>
      <p:sp>
        <p:nvSpPr>
          <p:cNvPr id="681" name="TextShape 4"/>
          <p:cNvSpPr txBox="1"/>
          <p:nvPr/>
        </p:nvSpPr>
        <p:spPr>
          <a:xfrm>
            <a:off x="5760" y="329760"/>
            <a:ext cx="12180240" cy="85176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       </a:t>
            </a:r>
            <a:r>
              <a:rPr b="0" lang="en-US" sz="4000" spc="-1" strike="noStrike" cap="all">
                <a:solidFill>
                  <a:srgbClr val="ffffff"/>
                </a:solidFill>
                <a:latin typeface="Corbel"/>
              </a:rPr>
              <a:t>Sample data: vitamin D  (n=100)</a:t>
            </a:r>
            <a:endParaRPr b="0" lang="en-US" sz="4000" spc="-1" strike="noStrike">
              <a:solidFill>
                <a:srgbClr val="ffffff"/>
              </a:solidFill>
              <a:latin typeface="Corbel"/>
            </a:endParaRPr>
          </a:p>
        </p:txBody>
      </p:sp>
      <p:sp>
        <p:nvSpPr>
          <p:cNvPr id="682" name="CustomShape 5"/>
          <p:cNvSpPr/>
          <p:nvPr/>
        </p:nvSpPr>
        <p:spPr>
          <a:xfrm>
            <a:off x="6677640" y="2871720"/>
            <a:ext cx="4871880" cy="185724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199"/>
              </a:spcBef>
            </a:pPr>
            <a:r>
              <a:rPr b="0" lang="en-US" sz="2400" spc="-1" strike="noStrike">
                <a:solidFill>
                  <a:srgbClr val="ffffff"/>
                </a:solidFill>
                <a:latin typeface="Tahoma"/>
              </a:rPr>
              <a:t>Right-skewed!</a:t>
            </a:r>
            <a:endParaRPr b="0" lang="en-US" sz="2400" spc="-1" strike="noStrike">
              <a:latin typeface="Arial"/>
            </a:endParaRPr>
          </a:p>
          <a:p>
            <a:pPr>
              <a:lnSpc>
                <a:spcPct val="100000"/>
              </a:lnSpc>
              <a:spcBef>
                <a:spcPts val="1199"/>
              </a:spcBef>
            </a:pPr>
            <a:r>
              <a:rPr b="0" lang="en-US" sz="2400" spc="-1" strike="noStrike">
                <a:solidFill>
                  <a:srgbClr val="ffffff"/>
                </a:solidFill>
                <a:latin typeface="Tahoma"/>
              </a:rPr>
              <a:t>Mean= 63 nmol/L</a:t>
            </a:r>
            <a:endParaRPr b="0" lang="en-US" sz="2400" spc="-1" strike="noStrike">
              <a:latin typeface="Arial"/>
            </a:endParaRPr>
          </a:p>
          <a:p>
            <a:pPr>
              <a:lnSpc>
                <a:spcPct val="100000"/>
              </a:lnSpc>
              <a:spcBef>
                <a:spcPts val="1199"/>
              </a:spcBef>
            </a:pPr>
            <a:r>
              <a:rPr b="0" lang="en-US" sz="2400" spc="-1" strike="noStrike">
                <a:solidFill>
                  <a:srgbClr val="ffffff"/>
                </a:solidFill>
                <a:latin typeface="Tahoma"/>
              </a:rPr>
              <a:t>Standard deviation = 33 nmol/L</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683" name="Group 1"/>
          <p:cNvGrpSpPr/>
          <p:nvPr/>
        </p:nvGrpSpPr>
        <p:grpSpPr>
          <a:xfrm>
            <a:off x="1839240" y="1774080"/>
            <a:ext cx="6231600" cy="5083560"/>
            <a:chOff x="1839240" y="1774080"/>
            <a:chExt cx="6231600" cy="5083560"/>
          </a:xfrm>
        </p:grpSpPr>
        <p:pic>
          <p:nvPicPr>
            <p:cNvPr id="684" name="Picture 9" descr="fig1a"/>
            <p:cNvPicPr/>
            <p:nvPr/>
          </p:nvPicPr>
          <p:blipFill>
            <a:blip r:embed="rId1"/>
            <a:stretch/>
          </p:blipFill>
          <p:spPr>
            <a:xfrm>
              <a:off x="1839240" y="1774080"/>
              <a:ext cx="6231600" cy="5083560"/>
            </a:xfrm>
            <a:prstGeom prst="rect">
              <a:avLst/>
            </a:prstGeom>
            <a:ln>
              <a:noFill/>
            </a:ln>
          </p:spPr>
        </p:pic>
        <p:sp>
          <p:nvSpPr>
            <p:cNvPr id="685" name="CustomShape 2"/>
            <p:cNvSpPr/>
            <p:nvPr/>
          </p:nvSpPr>
          <p:spPr>
            <a:xfrm>
              <a:off x="1912320" y="1881720"/>
              <a:ext cx="586080" cy="285840"/>
            </a:xfrm>
            <a:prstGeom prst="rect">
              <a:avLst/>
            </a:prstGeom>
            <a:solidFill>
              <a:schemeClr val="bg1"/>
            </a:solidFill>
            <a:ln>
              <a:noFill/>
            </a:ln>
          </p:spPr>
          <p:style>
            <a:lnRef idx="0"/>
            <a:fillRef idx="0"/>
            <a:effectRef idx="0"/>
            <a:fontRef idx="minor"/>
          </p:style>
        </p:sp>
      </p:grpSp>
      <p:sp>
        <p:nvSpPr>
          <p:cNvPr id="686" name="CustomShape 3"/>
          <p:cNvSpPr/>
          <p:nvPr/>
        </p:nvSpPr>
        <p:spPr>
          <a:xfrm>
            <a:off x="2232360" y="2019600"/>
            <a:ext cx="12180240" cy="373680"/>
          </a:xfrm>
          <a:prstGeom prst="rect">
            <a:avLst/>
          </a:prstGeom>
          <a:noFill/>
          <a:ln>
            <a:noFill/>
          </a:ln>
        </p:spPr>
        <p:style>
          <a:lnRef idx="0"/>
          <a:fillRef idx="0"/>
          <a:effectRef idx="0"/>
          <a:fontRef idx="minor"/>
        </p:style>
      </p:sp>
      <p:sp>
        <p:nvSpPr>
          <p:cNvPr id="687" name="TextShape 4"/>
          <p:cNvSpPr txBox="1"/>
          <p:nvPr/>
        </p:nvSpPr>
        <p:spPr>
          <a:xfrm>
            <a:off x="1629720" y="913680"/>
            <a:ext cx="10786680" cy="85392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Distribution of DSST</a:t>
            </a:r>
            <a:endParaRPr b="0" lang="en-US" sz="4000" spc="-1" strike="noStrike">
              <a:solidFill>
                <a:srgbClr val="ffffff"/>
              </a:solidFill>
              <a:latin typeface="Corbel"/>
            </a:endParaRPr>
          </a:p>
        </p:txBody>
      </p:sp>
      <p:sp>
        <p:nvSpPr>
          <p:cNvPr id="688" name="CustomShape 5"/>
          <p:cNvSpPr/>
          <p:nvPr/>
        </p:nvSpPr>
        <p:spPr>
          <a:xfrm>
            <a:off x="7212600" y="2210040"/>
            <a:ext cx="5379480" cy="149220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199"/>
              </a:spcBef>
            </a:pPr>
            <a:r>
              <a:rPr b="0" lang="en-US" sz="2400" spc="-1" strike="noStrike">
                <a:solidFill>
                  <a:srgbClr val="ffffff"/>
                </a:solidFill>
                <a:latin typeface="Tahoma"/>
              </a:rPr>
              <a:t>Normally distributed</a:t>
            </a:r>
            <a:endParaRPr b="0" lang="en-US" sz="2400" spc="-1" strike="noStrike">
              <a:latin typeface="Arial"/>
            </a:endParaRPr>
          </a:p>
          <a:p>
            <a:pPr>
              <a:lnSpc>
                <a:spcPct val="100000"/>
              </a:lnSpc>
              <a:spcBef>
                <a:spcPts val="1199"/>
              </a:spcBef>
            </a:pPr>
            <a:r>
              <a:rPr b="0" lang="en-US" sz="2400" spc="-1" strike="noStrike">
                <a:solidFill>
                  <a:srgbClr val="ffffff"/>
                </a:solidFill>
                <a:latin typeface="Tahoma"/>
              </a:rPr>
              <a:t>Mean = 28 points</a:t>
            </a:r>
            <a:endParaRPr b="0" lang="en-US" sz="2400" spc="-1" strike="noStrike">
              <a:latin typeface="Arial"/>
            </a:endParaRPr>
          </a:p>
          <a:p>
            <a:pPr>
              <a:lnSpc>
                <a:spcPct val="100000"/>
              </a:lnSpc>
              <a:spcBef>
                <a:spcPts val="1199"/>
              </a:spcBef>
            </a:pPr>
            <a:r>
              <a:rPr b="0" lang="en-US" sz="2400" spc="-1" strike="noStrike">
                <a:solidFill>
                  <a:srgbClr val="ffffff"/>
                </a:solidFill>
                <a:latin typeface="Tahoma"/>
              </a:rPr>
              <a:t>Standard deviation = 10 points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89" name="TextShape 1"/>
          <p:cNvSpPr txBox="1"/>
          <p:nvPr/>
        </p:nvSpPr>
        <p:spPr>
          <a:xfrm>
            <a:off x="1210320" y="914400"/>
            <a:ext cx="10515240" cy="2727360"/>
          </a:xfrm>
          <a:prstGeom prst="rect">
            <a:avLst/>
          </a:prstGeom>
          <a:noFill/>
          <a:ln>
            <a:noFill/>
          </a:ln>
        </p:spPr>
        <p:txBody>
          <a:bodyPr anchor="ctr">
            <a:normAutofit fontScale="88000"/>
          </a:bodyPr>
          <a:p>
            <a:pPr>
              <a:lnSpc>
                <a:spcPct val="85000"/>
              </a:lnSpc>
            </a:pPr>
            <a:r>
              <a:rPr b="0" lang="en-US" sz="4000" spc="-1" strike="noStrike" cap="all">
                <a:solidFill>
                  <a:srgbClr val="ffffff"/>
                </a:solidFill>
                <a:latin typeface="Corbel"/>
                <a:ea typeface="Arial Unicode MS"/>
              </a:rPr>
              <a:t>Multiple linear regression</a:t>
            </a:r>
            <a:br/>
            <a:br/>
            <a:br/>
            <a:br/>
            <a:r>
              <a:rPr b="0" lang="en-US" sz="2700" spc="-1" strike="noStrike" cap="all">
                <a:solidFill>
                  <a:srgbClr val="ffffff"/>
                </a:solidFill>
                <a:latin typeface="Arial"/>
                <a:ea typeface="Arial Unicode MS"/>
              </a:rPr>
              <a:t>- </a:t>
            </a:r>
            <a:r>
              <a:rPr b="0" lang="en-US" sz="2700" spc="-1" strike="noStrike">
                <a:solidFill>
                  <a:srgbClr val="ffffff"/>
                </a:solidFill>
                <a:latin typeface="Arial"/>
                <a:ea typeface="Arial Unicode MS"/>
              </a:rPr>
              <a:t>control for confounders</a:t>
            </a:r>
            <a:br/>
            <a:r>
              <a:rPr b="0" lang="en-US" sz="2700" spc="-1" strike="noStrike">
                <a:solidFill>
                  <a:srgbClr val="ffffff"/>
                </a:solidFill>
                <a:latin typeface="Arial"/>
                <a:ea typeface="Arial Unicode MS"/>
              </a:rPr>
              <a:t>- improve predictions </a:t>
            </a:r>
            <a:br/>
            <a:r>
              <a:rPr b="0" lang="en-US" sz="2700" spc="-1" strike="noStrike">
                <a:solidFill>
                  <a:srgbClr val="ffffff"/>
                </a:solidFill>
                <a:latin typeface="Arial"/>
                <a:ea typeface="Arial Unicode MS"/>
              </a:rPr>
              <a:t>- test for interactions between predictors (effect modification)</a:t>
            </a:r>
            <a:br/>
            <a:endParaRPr b="0" lang="en-US" sz="27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pic>
        <p:nvPicPr>
          <p:cNvPr id="691" name="Picture 2" descr=""/>
          <p:cNvPicPr/>
          <p:nvPr/>
        </p:nvPicPr>
        <p:blipFill>
          <a:blip r:embed="rId1"/>
          <a:stretch/>
        </p:blipFill>
        <p:spPr>
          <a:xfrm>
            <a:off x="992520" y="1128600"/>
            <a:ext cx="10437120" cy="5355720"/>
          </a:xfrm>
          <a:prstGeom prst="rect">
            <a:avLst/>
          </a:prstGeom>
          <a:ln>
            <a:noFill/>
          </a:ln>
        </p:spPr>
      </p:pic>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93" name="CustomShape 2"/>
          <p:cNvSpPr/>
          <p:nvPr/>
        </p:nvSpPr>
        <p:spPr>
          <a:xfrm>
            <a:off x="1611720" y="2690280"/>
            <a:ext cx="8880120" cy="233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Corbel"/>
              </a:rPr>
              <a:t>What if age is a confounder here?</a:t>
            </a:r>
            <a:endParaRPr b="0" lang="en-US" sz="2400" spc="-1" strike="noStrike">
              <a:latin typeface="Arial"/>
            </a:endParaRPr>
          </a:p>
          <a:p>
            <a:pPr marL="457200">
              <a:lnSpc>
                <a:spcPct val="100000"/>
              </a:lnSpc>
            </a:pPr>
            <a:r>
              <a:rPr b="0" lang="en-US" sz="2400" spc="-1" strike="noStrike">
                <a:solidFill>
                  <a:srgbClr val="ffffff"/>
                </a:solidFill>
                <a:latin typeface="Corbel"/>
              </a:rPr>
              <a:t>Older men have lower vitamin D</a:t>
            </a:r>
            <a:endParaRPr b="0" lang="en-US" sz="2400" spc="-1" strike="noStrike">
              <a:latin typeface="Arial"/>
            </a:endParaRPr>
          </a:p>
          <a:p>
            <a:pPr marL="457200">
              <a:lnSpc>
                <a:spcPct val="100000"/>
              </a:lnSpc>
            </a:pPr>
            <a:r>
              <a:rPr b="0" lang="en-US" sz="2400" spc="-1" strike="noStrike">
                <a:solidFill>
                  <a:srgbClr val="ffffff"/>
                </a:solidFill>
                <a:latin typeface="Corbel"/>
              </a:rPr>
              <a:t>Older men have poorer cognition</a:t>
            </a:r>
            <a:endParaRPr b="0" lang="en-US" sz="2400" spc="-1" strike="noStrike">
              <a:latin typeface="Arial"/>
            </a:endParaRPr>
          </a:p>
          <a:p>
            <a:pPr>
              <a:lnSpc>
                <a:spcPct val="100000"/>
              </a:lnSpc>
            </a:pPr>
            <a:r>
              <a:rPr b="0" lang="en-US" sz="2400" spc="-1" strike="noStrike">
                <a:solidFill>
                  <a:srgbClr val="ffffff"/>
                </a:solidFill>
                <a:latin typeface="Corbel"/>
              </a:rPr>
              <a:t>“</a:t>
            </a:r>
            <a:r>
              <a:rPr b="0" lang="en-US" sz="2400" spc="-1" strike="noStrike">
                <a:solidFill>
                  <a:srgbClr val="ffffff"/>
                </a:solidFill>
                <a:latin typeface="Corbel"/>
              </a:rPr>
              <a:t>Adjust” for age by putting age in the model:</a:t>
            </a:r>
            <a:endParaRPr b="0" lang="en-US" sz="2400" spc="-1" strike="noStrike">
              <a:latin typeface="Arial"/>
            </a:endParaRPr>
          </a:p>
          <a:p>
            <a:pPr marL="457200">
              <a:lnSpc>
                <a:spcPct val="100000"/>
              </a:lnSpc>
            </a:pPr>
            <a:r>
              <a:rPr b="0" lang="en-US" sz="2400" spc="-1" strike="noStrike">
                <a:solidFill>
                  <a:srgbClr val="ffffff"/>
                </a:solidFill>
                <a:latin typeface="Corbel"/>
              </a:rPr>
              <a:t>DSST score = intercept + slope</a:t>
            </a:r>
            <a:r>
              <a:rPr b="0" lang="en-US" sz="2400" spc="-1" strike="noStrike" baseline="-25000">
                <a:solidFill>
                  <a:srgbClr val="ffffff"/>
                </a:solidFill>
                <a:latin typeface="Corbel"/>
              </a:rPr>
              <a:t>1</a:t>
            </a:r>
            <a:r>
              <a:rPr b="0" i="1" lang="en-US" sz="2400" spc="-1" strike="noStrike">
                <a:solidFill>
                  <a:srgbClr val="ffffff"/>
                </a:solidFill>
                <a:latin typeface="Corbel"/>
              </a:rPr>
              <a:t>x</a:t>
            </a:r>
            <a:r>
              <a:rPr b="0" lang="en-US" sz="2400" spc="-1" strike="noStrike">
                <a:solidFill>
                  <a:srgbClr val="ffffff"/>
                </a:solidFill>
                <a:latin typeface="Corbel"/>
              </a:rPr>
              <a:t>vitamin D + slope</a:t>
            </a:r>
            <a:r>
              <a:rPr b="0" lang="en-US" sz="2400" spc="-1" strike="noStrike" baseline="-25000">
                <a:solidFill>
                  <a:srgbClr val="ffffff"/>
                </a:solidFill>
                <a:latin typeface="Corbel"/>
              </a:rPr>
              <a:t>2 </a:t>
            </a:r>
            <a:r>
              <a:rPr b="0" i="1" lang="en-US" sz="2400" spc="-1" strike="noStrike">
                <a:solidFill>
                  <a:srgbClr val="ffffff"/>
                </a:solidFill>
                <a:latin typeface="Corbel"/>
              </a:rPr>
              <a:t>x</a:t>
            </a:r>
            <a:r>
              <a:rPr b="0" lang="en-US" sz="2400" spc="-1" strike="noStrike">
                <a:solidFill>
                  <a:srgbClr val="ffffff"/>
                </a:solidFill>
                <a:latin typeface="Corbel"/>
              </a:rPr>
              <a:t>age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Multivariate regression results:</a:t>
            </a:r>
            <a:endParaRPr b="0" lang="en-US" sz="4000" spc="-1" strike="noStrike">
              <a:solidFill>
                <a:srgbClr val="ffffff"/>
              </a:solidFill>
              <a:latin typeface="Corbel"/>
            </a:endParaRPr>
          </a:p>
        </p:txBody>
      </p:sp>
      <p:graphicFrame>
        <p:nvGraphicFramePr>
          <p:cNvPr id="695" name="Table 2"/>
          <p:cNvGraphicFramePr/>
          <p:nvPr/>
        </p:nvGraphicFramePr>
        <p:xfrm>
          <a:off x="333360" y="2161080"/>
          <a:ext cx="11852640" cy="2801520"/>
        </p:xfrm>
        <a:graphic>
          <a:graphicData uri="http://schemas.openxmlformats.org/drawingml/2006/table">
            <a:tbl>
              <a:tblPr/>
              <a:tblGrid>
                <a:gridCol w="1479960"/>
                <a:gridCol w="3831840"/>
                <a:gridCol w="598320"/>
                <a:gridCol w="1822680"/>
                <a:gridCol w="1632240"/>
                <a:gridCol w="1275120"/>
                <a:gridCol w="1212480"/>
              </a:tblGrid>
              <a:tr h="487080">
                <a:tc gridSpan="7">
                  <a:txBody>
                    <a:bodyPr lIns="121680" rIns="121680" tIns="60840" bIns="60840" anchor="b">
                      <a:noAutofit/>
                    </a:bodyPr>
                    <a:p>
                      <a:pPr algn="ctr">
                        <a:lnSpc>
                          <a:spcPct val="100000"/>
                        </a:lnSpc>
                        <a:tabLst>
                          <a:tab algn="l" pos="0"/>
                        </a:tabLst>
                      </a:pPr>
                      <a:r>
                        <a:rPr b="1" lang="en-US" sz="2400" spc="-1" strike="noStrike">
                          <a:solidFill>
                            <a:srgbClr val="112277"/>
                          </a:solidFill>
                          <a:latin typeface="Arial"/>
                        </a:rPr>
                        <a:t>Parameter Estimates</a:t>
                      </a:r>
                      <a:endParaRPr b="0" lang="en-US" sz="2400" spc="-1" strike="noStrike">
                        <a:latin typeface="Arial"/>
                      </a:endParaRPr>
                    </a:p>
                  </a:txBody>
                  <a:tcPr marL="121680" marR="121680">
                    <a:solidFill>
                      <a:srgbClr val="edf2f9"/>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852480">
                <a:tc>
                  <a:txBody>
                    <a:bodyPr lIns="121680" rIns="121680" tIns="60840" bIns="60840" anchor="b">
                      <a:noAutofit/>
                    </a:bodyPr>
                    <a:p>
                      <a:pPr>
                        <a:lnSpc>
                          <a:spcPct val="100000"/>
                        </a:lnSpc>
                        <a:tabLst>
                          <a:tab algn="l" pos="0"/>
                        </a:tabLst>
                      </a:pPr>
                      <a:r>
                        <a:rPr b="1" lang="en-US" sz="2400" spc="-1" strike="noStrike">
                          <a:solidFill>
                            <a:srgbClr val="112277"/>
                          </a:solidFill>
                          <a:latin typeface="Arial"/>
                        </a:rPr>
                        <a:t>Variable</a:t>
                      </a:r>
                      <a:endParaRPr b="0" lang="en-US" sz="2400" spc="-1" strike="noStrike">
                        <a:latin typeface="Arial"/>
                      </a:endParaRPr>
                    </a:p>
                  </a:txBody>
                  <a:tcPr marL="121680" marR="121680">
                    <a:solidFill>
                      <a:srgbClr val="edf2f9"/>
                    </a:solidFill>
                  </a:tcPr>
                </a:tc>
                <a:tc>
                  <a:txBody>
                    <a:bodyPr lIns="121680" rIns="121680" tIns="60840" bIns="60840" anchor="b">
                      <a:noAutofit/>
                    </a:bodyPr>
                    <a:p>
                      <a:pPr>
                        <a:lnSpc>
                          <a:spcPct val="100000"/>
                        </a:lnSpc>
                        <a:tabLst>
                          <a:tab algn="l" pos="0"/>
                        </a:tabLst>
                      </a:pPr>
                      <a:r>
                        <a:rPr b="1" lang="en-US" sz="2400" spc="-1" strike="noStrike">
                          <a:solidFill>
                            <a:srgbClr val="112277"/>
                          </a:solidFill>
                          <a:latin typeface="Arial"/>
                        </a:rPr>
                        <a:t>Label</a:t>
                      </a:r>
                      <a:endParaRPr b="0" lang="en-US" sz="2400" spc="-1" strike="noStrike">
                        <a:latin typeface="Arial"/>
                      </a:endParaRPr>
                    </a:p>
                  </a:txBody>
                  <a:tcPr marL="121680" marR="121680">
                    <a:solidFill>
                      <a:srgbClr val="edf2f9"/>
                    </a:solidFill>
                  </a:tcPr>
                </a:tc>
                <a:tc>
                  <a:txBody>
                    <a:bodyPr lIns="121680" rIns="121680" tIns="60840" bIns="60840" anchor="b">
                      <a:noAutofit/>
                    </a:bodyPr>
                    <a:p>
                      <a:pPr algn="r">
                        <a:lnSpc>
                          <a:spcPct val="100000"/>
                        </a:lnSpc>
                        <a:tabLst>
                          <a:tab algn="l" pos="0"/>
                        </a:tabLst>
                      </a:pPr>
                      <a:r>
                        <a:rPr b="1" lang="en-US" sz="2400" spc="-1" strike="noStrike">
                          <a:solidFill>
                            <a:srgbClr val="112277"/>
                          </a:solidFill>
                          <a:latin typeface="Arial"/>
                        </a:rPr>
                        <a:t>DF</a:t>
                      </a:r>
                      <a:endParaRPr b="0" lang="en-US" sz="2400" spc="-1" strike="noStrike">
                        <a:latin typeface="Arial"/>
                      </a:endParaRPr>
                    </a:p>
                  </a:txBody>
                  <a:tcPr marL="121680" marR="121680">
                    <a:solidFill>
                      <a:srgbClr val="edf2f9"/>
                    </a:solidFill>
                  </a:tcPr>
                </a:tc>
                <a:tc>
                  <a:txBody>
                    <a:bodyPr lIns="121680" rIns="121680" tIns="60840" bIns="60840" anchor="b">
                      <a:noAutofit/>
                    </a:bodyPr>
                    <a:p>
                      <a:pPr algn="r">
                        <a:lnSpc>
                          <a:spcPct val="100000"/>
                        </a:lnSpc>
                        <a:tabLst>
                          <a:tab algn="l" pos="0"/>
                        </a:tabLst>
                      </a:pPr>
                      <a:r>
                        <a:rPr b="1" lang="en-US" sz="2400" spc="-1" strike="noStrike">
                          <a:solidFill>
                            <a:srgbClr val="112277"/>
                          </a:solidFill>
                          <a:latin typeface="Arial"/>
                        </a:rPr>
                        <a:t>Parameter</a:t>
                      </a:r>
                      <a:br/>
                      <a:r>
                        <a:rPr b="1" lang="en-US" sz="2400" spc="-1" strike="noStrike">
                          <a:solidFill>
                            <a:srgbClr val="112277"/>
                          </a:solidFill>
                          <a:latin typeface="Arial"/>
                        </a:rPr>
                        <a:t>Estimate</a:t>
                      </a:r>
                      <a:endParaRPr b="0" lang="en-US" sz="2400" spc="-1" strike="noStrike">
                        <a:latin typeface="Arial"/>
                      </a:endParaRPr>
                    </a:p>
                  </a:txBody>
                  <a:tcPr marL="121680" marR="121680">
                    <a:solidFill>
                      <a:srgbClr val="edf2f9"/>
                    </a:solidFill>
                  </a:tcPr>
                </a:tc>
                <a:tc>
                  <a:txBody>
                    <a:bodyPr lIns="121680" rIns="121680" tIns="60840" bIns="60840" anchor="b">
                      <a:noAutofit/>
                    </a:bodyPr>
                    <a:p>
                      <a:pPr algn="r">
                        <a:lnSpc>
                          <a:spcPct val="100000"/>
                        </a:lnSpc>
                        <a:tabLst>
                          <a:tab algn="l" pos="0"/>
                        </a:tabLst>
                      </a:pPr>
                      <a:r>
                        <a:rPr b="1" lang="en-US" sz="2400" spc="-1" strike="noStrike">
                          <a:solidFill>
                            <a:srgbClr val="112277"/>
                          </a:solidFill>
                          <a:latin typeface="Arial"/>
                        </a:rPr>
                        <a:t>Standard</a:t>
                      </a:r>
                      <a:br/>
                      <a:r>
                        <a:rPr b="1" lang="en-US" sz="2400" spc="-1" strike="noStrike">
                          <a:solidFill>
                            <a:srgbClr val="112277"/>
                          </a:solidFill>
                          <a:latin typeface="Arial"/>
                        </a:rPr>
                        <a:t>Error</a:t>
                      </a:r>
                      <a:endParaRPr b="0" lang="en-US" sz="2400" spc="-1" strike="noStrike">
                        <a:latin typeface="Arial"/>
                      </a:endParaRPr>
                    </a:p>
                  </a:txBody>
                  <a:tcPr marL="121680" marR="121680">
                    <a:solidFill>
                      <a:srgbClr val="edf2f9"/>
                    </a:solidFill>
                  </a:tcPr>
                </a:tc>
                <a:tc>
                  <a:txBody>
                    <a:bodyPr lIns="121680" rIns="121680" tIns="60840" bIns="60840" anchor="b">
                      <a:noAutofit/>
                    </a:bodyPr>
                    <a:p>
                      <a:pPr algn="r">
                        <a:lnSpc>
                          <a:spcPct val="100000"/>
                        </a:lnSpc>
                        <a:tabLst>
                          <a:tab algn="l" pos="0"/>
                        </a:tabLst>
                      </a:pPr>
                      <a:r>
                        <a:rPr b="1" lang="en-US" sz="2400" spc="-1" strike="noStrike">
                          <a:solidFill>
                            <a:srgbClr val="112277"/>
                          </a:solidFill>
                          <a:latin typeface="Arial"/>
                        </a:rPr>
                        <a:t>t</a:t>
                      </a:r>
                      <a:r>
                        <a:rPr b="1" lang="en-US" sz="2400" spc="-1" strike="noStrike">
                          <a:solidFill>
                            <a:srgbClr val="112277"/>
                          </a:solidFill>
                          <a:latin typeface="Tahoma"/>
                        </a:rPr>
                        <a:t> </a:t>
                      </a:r>
                      <a:r>
                        <a:rPr b="1" lang="en-US" sz="2400" spc="-1" strike="noStrike">
                          <a:solidFill>
                            <a:srgbClr val="112277"/>
                          </a:solidFill>
                          <a:latin typeface="Arial"/>
                        </a:rPr>
                        <a:t>Value</a:t>
                      </a:r>
                      <a:endParaRPr b="0" lang="en-US" sz="2400" spc="-1" strike="noStrike">
                        <a:latin typeface="Arial"/>
                      </a:endParaRPr>
                    </a:p>
                  </a:txBody>
                  <a:tcPr marL="121680" marR="121680">
                    <a:solidFill>
                      <a:srgbClr val="edf2f9"/>
                    </a:solidFill>
                  </a:tcPr>
                </a:tc>
                <a:tc>
                  <a:txBody>
                    <a:bodyPr lIns="121680" rIns="121680" tIns="60840" bIns="60840" anchor="b">
                      <a:noAutofit/>
                    </a:bodyPr>
                    <a:p>
                      <a:pPr algn="r">
                        <a:lnSpc>
                          <a:spcPct val="100000"/>
                        </a:lnSpc>
                        <a:tabLst>
                          <a:tab algn="l" pos="0"/>
                        </a:tabLst>
                      </a:pPr>
                      <a:r>
                        <a:rPr b="1" lang="en-US" sz="2400" spc="-1" strike="noStrike">
                          <a:solidFill>
                            <a:srgbClr val="112277"/>
                          </a:solidFill>
                          <a:latin typeface="Arial"/>
                        </a:rPr>
                        <a:t>Pr</a:t>
                      </a:r>
                      <a:r>
                        <a:rPr b="1" lang="en-US" sz="2400" spc="-1" strike="noStrike">
                          <a:solidFill>
                            <a:srgbClr val="112277"/>
                          </a:solidFill>
                          <a:latin typeface="Tahoma"/>
                        </a:rPr>
                        <a:t> </a:t>
                      </a:r>
                      <a:r>
                        <a:rPr b="1" lang="en-US" sz="2400" spc="-1" strike="noStrike">
                          <a:solidFill>
                            <a:srgbClr val="112277"/>
                          </a:solidFill>
                          <a:latin typeface="Arial"/>
                        </a:rPr>
                        <a:t>&gt;</a:t>
                      </a:r>
                      <a:r>
                        <a:rPr b="1" lang="en-US" sz="2400" spc="-1" strike="noStrike">
                          <a:solidFill>
                            <a:srgbClr val="112277"/>
                          </a:solidFill>
                          <a:latin typeface="Tahoma"/>
                        </a:rPr>
                        <a:t> </a:t>
                      </a:r>
                      <a:r>
                        <a:rPr b="1" lang="en-US" sz="2400" spc="-1" strike="noStrike">
                          <a:solidFill>
                            <a:srgbClr val="112277"/>
                          </a:solidFill>
                          <a:latin typeface="Arial"/>
                        </a:rPr>
                        <a:t>|t|</a:t>
                      </a:r>
                      <a:endParaRPr b="0" lang="en-US" sz="2400" spc="-1" strike="noStrike">
                        <a:latin typeface="Arial"/>
                      </a:endParaRPr>
                    </a:p>
                  </a:txBody>
                  <a:tcPr marL="121680" marR="121680">
                    <a:solidFill>
                      <a:srgbClr val="edf2f9"/>
                    </a:solidFill>
                  </a:tcPr>
                </a:tc>
              </a:tr>
              <a:tr h="487080">
                <a:tc>
                  <a:txBody>
                    <a:bodyPr lIns="121680" rIns="121680" tIns="60840" bIns="60840">
                      <a:noAutofit/>
                    </a:bodyPr>
                    <a:p>
                      <a:pPr>
                        <a:lnSpc>
                          <a:spcPct val="100000"/>
                        </a:lnSpc>
                        <a:tabLst>
                          <a:tab algn="l" pos="0"/>
                        </a:tabLst>
                      </a:pPr>
                      <a:r>
                        <a:rPr b="0" lang="en-US" sz="2400" spc="-1" strike="noStrike">
                          <a:solidFill>
                            <a:srgbClr val="000000"/>
                          </a:solidFill>
                          <a:latin typeface="Arial"/>
                        </a:rPr>
                        <a:t>Intercept</a:t>
                      </a:r>
                      <a:endParaRPr b="0" lang="en-US" sz="2400" spc="-1" strike="noStrike">
                        <a:latin typeface="Arial"/>
                      </a:endParaRPr>
                    </a:p>
                  </a:txBody>
                  <a:tcPr marL="121680" marR="121680">
                    <a:solidFill>
                      <a:srgbClr val="fafbfe"/>
                    </a:solidFill>
                  </a:tcPr>
                </a:tc>
                <a:tc>
                  <a:txBody>
                    <a:bodyPr lIns="121680" rIns="121680" tIns="60840" bIns="60840">
                      <a:noAutofit/>
                    </a:bodyPr>
                    <a:p>
                      <a:pPr>
                        <a:lnSpc>
                          <a:spcPct val="100000"/>
                        </a:lnSpc>
                        <a:tabLst>
                          <a:tab algn="l" pos="0"/>
                        </a:tabLst>
                      </a:pPr>
                      <a:r>
                        <a:rPr b="0" lang="en-US" sz="2400" spc="-1" strike="noStrike">
                          <a:solidFill>
                            <a:srgbClr val="000000"/>
                          </a:solidFill>
                          <a:latin typeface="Arial"/>
                        </a:rPr>
                        <a:t>Intercept</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1</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53.29472</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6.31183</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8.44</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&lt;.0001</a:t>
                      </a:r>
                      <a:endParaRPr b="0" lang="en-US" sz="2400" spc="-1" strike="noStrike">
                        <a:latin typeface="Arial"/>
                      </a:endParaRPr>
                    </a:p>
                  </a:txBody>
                  <a:tcPr marL="121680" marR="121680">
                    <a:solidFill>
                      <a:srgbClr val="fafbfe"/>
                    </a:solidFill>
                  </a:tcPr>
                </a:tc>
              </a:tr>
              <a:tr h="487080">
                <a:tc>
                  <a:txBody>
                    <a:bodyPr lIns="121680" rIns="121680" tIns="60840" bIns="60840">
                      <a:noAutofit/>
                    </a:bodyPr>
                    <a:p>
                      <a:pPr>
                        <a:lnSpc>
                          <a:spcPct val="100000"/>
                        </a:lnSpc>
                        <a:tabLst>
                          <a:tab algn="l" pos="0"/>
                        </a:tabLst>
                      </a:pPr>
                      <a:r>
                        <a:rPr b="0" lang="en-US" sz="2400" spc="-1" strike="noStrike">
                          <a:solidFill>
                            <a:srgbClr val="000000"/>
                          </a:solidFill>
                          <a:latin typeface="Arial"/>
                        </a:rPr>
                        <a:t>age</a:t>
                      </a:r>
                      <a:endParaRPr b="0" lang="en-US" sz="2400" spc="-1" strike="noStrike">
                        <a:latin typeface="Arial"/>
                      </a:endParaRPr>
                    </a:p>
                  </a:txBody>
                  <a:tcPr marL="121680" marR="121680">
                    <a:solidFill>
                      <a:srgbClr val="fafbfe"/>
                    </a:solidFill>
                  </a:tcPr>
                </a:tc>
                <a:tc>
                  <a:txBody>
                    <a:bodyPr lIns="121680" rIns="121680" tIns="60840" bIns="60840">
                      <a:noAutofit/>
                    </a:bodyPr>
                    <a:p>
                      <a:pPr>
                        <a:lnSpc>
                          <a:spcPct val="100000"/>
                        </a:lnSpc>
                        <a:tabLst>
                          <a:tab algn="l" pos="0"/>
                        </a:tabLst>
                      </a:pPr>
                      <a:r>
                        <a:rPr b="0" lang="en-US" sz="2400" spc="-1" strike="noStrike">
                          <a:solidFill>
                            <a:srgbClr val="000000"/>
                          </a:solidFill>
                          <a:latin typeface="Tahoma"/>
                        </a:rPr>
                        <a:t> </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1</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-0.45689</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0.07647</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-5.97</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&lt;.0001</a:t>
                      </a:r>
                      <a:endParaRPr b="0" lang="en-US" sz="2400" spc="-1" strike="noStrike">
                        <a:latin typeface="Arial"/>
                      </a:endParaRPr>
                    </a:p>
                  </a:txBody>
                  <a:tcPr marL="121680" marR="121680">
                    <a:solidFill>
                      <a:srgbClr val="fafbfe"/>
                    </a:solidFill>
                  </a:tcPr>
                </a:tc>
              </a:tr>
              <a:tr h="487800">
                <a:tc>
                  <a:txBody>
                    <a:bodyPr lIns="121680" rIns="121680" tIns="60840" bIns="60840">
                      <a:noAutofit/>
                    </a:bodyPr>
                    <a:p>
                      <a:pPr>
                        <a:lnSpc>
                          <a:spcPct val="100000"/>
                        </a:lnSpc>
                        <a:tabLst>
                          <a:tab algn="l" pos="0"/>
                        </a:tabLst>
                      </a:pPr>
                      <a:r>
                        <a:rPr b="0" lang="en-US" sz="2400" spc="-1" strike="noStrike">
                          <a:solidFill>
                            <a:srgbClr val="000000"/>
                          </a:solidFill>
                          <a:latin typeface="Arial"/>
                        </a:rPr>
                        <a:t>d</a:t>
                      </a:r>
                      <a:endParaRPr b="0" lang="en-US" sz="2400" spc="-1" strike="noStrike">
                        <a:latin typeface="Arial"/>
                      </a:endParaRPr>
                    </a:p>
                  </a:txBody>
                  <a:tcPr marL="121680" marR="121680">
                    <a:solidFill>
                      <a:srgbClr val="fafbfe"/>
                    </a:solidFill>
                  </a:tcPr>
                </a:tc>
                <a:tc>
                  <a:txBody>
                    <a:bodyPr lIns="121680" rIns="121680" tIns="60840" bIns="60840">
                      <a:noAutofit/>
                    </a:bodyPr>
                    <a:p>
                      <a:pPr>
                        <a:lnSpc>
                          <a:spcPct val="100000"/>
                        </a:lnSpc>
                        <a:tabLst>
                          <a:tab algn="l" pos="0"/>
                        </a:tabLst>
                      </a:pPr>
                      <a:r>
                        <a:rPr b="0" lang="en-US" sz="2400" spc="-1" strike="noStrike">
                          <a:solidFill>
                            <a:srgbClr val="000000"/>
                          </a:solidFill>
                          <a:latin typeface="Arial"/>
                        </a:rPr>
                        <a:t>Vitamin D, per 10 nmol/L</a:t>
                      </a:r>
                      <a:endParaRPr b="0" lang="en-US" sz="2400" spc="-1" strike="noStrike">
                        <a:latin typeface="Arial"/>
                      </a:endParaRPr>
                    </a:p>
                  </a:txBody>
                  <a:tcPr marL="121680" marR="121680">
                    <a:no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1</a:t>
                      </a:r>
                      <a:endParaRPr b="0" lang="en-US" sz="2400" spc="-1" strike="noStrike">
                        <a:latin typeface="Arial"/>
                      </a:endParaRPr>
                    </a:p>
                  </a:txBody>
                  <a:tcPr marL="121680" marR="121680">
                    <a:no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0.03944</a:t>
                      </a:r>
                      <a:endParaRPr b="0" lang="en-US" sz="2400" spc="-1" strike="noStrike">
                        <a:latin typeface="Arial"/>
                      </a:endParaRPr>
                    </a:p>
                  </a:txBody>
                  <a:tcPr marL="121680" marR="121680">
                    <a:no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0.04398</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0.09</a:t>
                      </a:r>
                      <a:endParaRPr b="0" lang="en-US" sz="2400" spc="-1" strike="noStrike">
                        <a:latin typeface="Arial"/>
                      </a:endParaRPr>
                    </a:p>
                  </a:txBody>
                  <a:tcPr marL="121680" marR="121680">
                    <a:solidFill>
                      <a:srgbClr val="fafbfe"/>
                    </a:solidFill>
                  </a:tcPr>
                </a:tc>
                <a:tc>
                  <a:txBody>
                    <a:bodyPr lIns="121680" rIns="121680" tIns="60840" bIns="60840">
                      <a:noAutofit/>
                    </a:bodyPr>
                    <a:p>
                      <a:pPr algn="r">
                        <a:lnSpc>
                          <a:spcPct val="100000"/>
                        </a:lnSpc>
                        <a:tabLst>
                          <a:tab algn="l" pos="0"/>
                        </a:tabLst>
                      </a:pPr>
                      <a:r>
                        <a:rPr b="0" lang="en-US" sz="2400" spc="-1" strike="noStrike">
                          <a:solidFill>
                            <a:srgbClr val="000000"/>
                          </a:solidFill>
                          <a:latin typeface="Arial"/>
                        </a:rPr>
                        <a:t>0.9289</a:t>
                      </a:r>
                      <a:endParaRPr b="0" lang="en-US" sz="2400" spc="-1" strike="noStrike">
                        <a:latin typeface="Arial"/>
                      </a:endParaRPr>
                    </a:p>
                  </a:txBody>
                  <a:tcPr marL="121680" marR="121680">
                    <a:solidFill>
                      <a:srgbClr val="fafbfe"/>
                    </a:solidFill>
                  </a:tcPr>
                </a:tc>
              </a:tr>
            </a:tbl>
          </a:graphicData>
        </a:graphic>
      </p:graphicFrame>
      <p:sp>
        <p:nvSpPr>
          <p:cNvPr id="696" name="CustomShape 3"/>
          <p:cNvSpPr/>
          <p:nvPr/>
        </p:nvSpPr>
        <p:spPr>
          <a:xfrm>
            <a:off x="-4383720" y="5153400"/>
            <a:ext cx="153000" cy="1552320"/>
          </a:xfrm>
          <a:prstGeom prst="rect">
            <a:avLst/>
          </a:prstGeom>
          <a:noFill/>
          <a:ln>
            <a:noFill/>
          </a:ln>
        </p:spPr>
        <p:style>
          <a:lnRef idx="0"/>
          <a:fillRef idx="0"/>
          <a:effectRef idx="0"/>
          <a:fontRef idx="minor"/>
        </p:style>
        <p:txBody>
          <a:bodyPr wrap="none" lIns="75960" rIns="75960" tIns="45000" bIns="45000" anchor="ctr">
            <a:spAutoFit/>
          </a:bodyPr>
          <a:p>
            <a:pPr>
              <a:lnSpc>
                <a:spcPct val="100000"/>
              </a:lnSpc>
            </a:pPr>
            <a:b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Evidence of confounding</a:t>
            </a:r>
            <a:endParaRPr b="0" lang="en-US" sz="4000" spc="-1" strike="noStrike">
              <a:solidFill>
                <a:srgbClr val="ffffff"/>
              </a:solidFill>
              <a:latin typeface="Corbel"/>
            </a:endParaRPr>
          </a:p>
        </p:txBody>
      </p:sp>
      <p:sp>
        <p:nvSpPr>
          <p:cNvPr id="698" name="TextShape 2"/>
          <p:cNvSpPr txBox="1"/>
          <p:nvPr/>
        </p:nvSpPr>
        <p:spPr>
          <a:xfrm>
            <a:off x="154800" y="5829120"/>
            <a:ext cx="11454840" cy="4114800"/>
          </a:xfrm>
          <a:prstGeom prst="rect">
            <a:avLst/>
          </a:prstGeom>
          <a:noFill/>
          <a:ln>
            <a:noFill/>
          </a:ln>
        </p:spPr>
        <p:txBody>
          <a:bodyPr>
            <a:no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
        <p:nvSpPr>
          <p:cNvPr id="699" name="CustomShape 3"/>
          <p:cNvSpPr/>
          <p:nvPr/>
        </p:nvSpPr>
        <p:spPr>
          <a:xfrm>
            <a:off x="986760" y="2294640"/>
            <a:ext cx="9790920" cy="3121920"/>
          </a:xfrm>
          <a:prstGeom prst="rect">
            <a:avLst/>
          </a:prstGeom>
          <a:noFill/>
          <a:ln>
            <a:noFill/>
          </a:ln>
        </p:spPr>
        <p:style>
          <a:lnRef idx="0"/>
          <a:fillRef idx="0"/>
          <a:effectRef idx="0"/>
          <a:fontRef idx="minor"/>
        </p:style>
        <p:txBody>
          <a:bodyPr lIns="90000" rIns="90000" tIns="45000" bIns="45000">
            <a:spAutoFit/>
          </a:bodyPr>
          <a:p>
            <a:pPr>
              <a:lnSpc>
                <a:spcPct val="90000"/>
              </a:lnSpc>
              <a:spcBef>
                <a:spcPts val="638"/>
              </a:spcBef>
            </a:pPr>
            <a:r>
              <a:rPr b="0" lang="en-US" sz="3200" spc="-1" strike="noStrike">
                <a:solidFill>
                  <a:srgbClr val="ffffff"/>
                </a:solidFill>
                <a:latin typeface="Tahoma"/>
              </a:rPr>
              <a:t>Unadjusted beta: 1.5</a:t>
            </a: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r>
              <a:rPr b="0" lang="en-US" sz="3200" spc="-1" strike="noStrike">
                <a:solidFill>
                  <a:srgbClr val="ffffff"/>
                </a:solidFill>
                <a:latin typeface="Tahoma"/>
              </a:rPr>
              <a:t>Age-adjusted beta: .039</a:t>
            </a: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r>
              <a:rPr b="0" lang="en-US" sz="3200" spc="-1" strike="noStrike">
                <a:solidFill>
                  <a:srgbClr val="ffffff"/>
                </a:solidFill>
                <a:latin typeface="Tahoma"/>
              </a:rPr>
              <a:t>Beta changed by 97.4%!</a:t>
            </a:r>
            <a:endParaRPr b="0" lang="en-US" sz="3200" spc="-1" strike="noStrike">
              <a:latin typeface="Arial"/>
            </a:endParaRPr>
          </a:p>
          <a:p>
            <a:pPr>
              <a:lnSpc>
                <a:spcPct val="90000"/>
              </a:lnSpc>
              <a:spcBef>
                <a:spcPts val="638"/>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Confounding rule of thumb</a:t>
            </a:r>
            <a:endParaRPr b="0" lang="en-US" sz="4000" spc="-1" strike="noStrike">
              <a:solidFill>
                <a:srgbClr val="ffffff"/>
              </a:solidFill>
              <a:latin typeface="Corbel"/>
            </a:endParaRPr>
          </a:p>
        </p:txBody>
      </p:sp>
      <p:sp>
        <p:nvSpPr>
          <p:cNvPr id="701" name="TextShape 2"/>
          <p:cNvSpPr txBox="1"/>
          <p:nvPr/>
        </p:nvSpPr>
        <p:spPr>
          <a:xfrm>
            <a:off x="381960" y="5904360"/>
            <a:ext cx="11454840" cy="4114800"/>
          </a:xfrm>
          <a:prstGeom prst="rect">
            <a:avLst/>
          </a:prstGeom>
          <a:noFill/>
          <a:ln>
            <a:noFill/>
          </a:ln>
        </p:spPr>
        <p:txBody>
          <a:bodyPr>
            <a:no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
        <p:nvSpPr>
          <p:cNvPr id="702" name="CustomShape 3"/>
          <p:cNvSpPr/>
          <p:nvPr/>
        </p:nvSpPr>
        <p:spPr>
          <a:xfrm>
            <a:off x="986760" y="2294640"/>
            <a:ext cx="9790920" cy="4645440"/>
          </a:xfrm>
          <a:prstGeom prst="rect">
            <a:avLst/>
          </a:prstGeom>
          <a:noFill/>
          <a:ln>
            <a:noFill/>
          </a:ln>
        </p:spPr>
        <p:style>
          <a:lnRef idx="0"/>
          <a:fillRef idx="0"/>
          <a:effectRef idx="0"/>
          <a:fontRef idx="minor"/>
        </p:style>
        <p:txBody>
          <a:bodyPr lIns="90000" rIns="90000" tIns="45000" bIns="45000">
            <a:spAutoFit/>
          </a:bodyPr>
          <a:p>
            <a:pPr>
              <a:lnSpc>
                <a:spcPct val="90000"/>
              </a:lnSpc>
              <a:spcBef>
                <a:spcPts val="638"/>
              </a:spcBef>
            </a:pPr>
            <a:endParaRPr b="0" lang="en-US" sz="1800" spc="-1" strike="noStrike">
              <a:latin typeface="Arial"/>
            </a:endParaRPr>
          </a:p>
          <a:p>
            <a:pPr>
              <a:lnSpc>
                <a:spcPct val="90000"/>
              </a:lnSpc>
              <a:spcBef>
                <a:spcPts val="638"/>
              </a:spcBef>
            </a:pPr>
            <a:r>
              <a:rPr b="0" lang="en-US" sz="3200" spc="-1" strike="noStrike">
                <a:solidFill>
                  <a:srgbClr val="ffffff"/>
                </a:solidFill>
                <a:latin typeface="Tahoma"/>
              </a:rPr>
              <a:t>Look for changes in beta (more than 10% change)</a:t>
            </a: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r>
              <a:rPr b="0" lang="en-US" sz="3200" spc="-1" strike="noStrike">
                <a:solidFill>
                  <a:srgbClr val="ffffff"/>
                </a:solidFill>
                <a:latin typeface="Tahoma"/>
              </a:rPr>
              <a:t>Do </a:t>
            </a:r>
            <a:r>
              <a:rPr b="0" i="1" lang="en-US" sz="3200" spc="-1" strike="noStrike">
                <a:solidFill>
                  <a:srgbClr val="ffffff"/>
                </a:solidFill>
                <a:latin typeface="Tahoma"/>
              </a:rPr>
              <a:t>not </a:t>
            </a:r>
            <a:r>
              <a:rPr b="0" lang="en-US" sz="3200" spc="-1" strike="noStrike">
                <a:solidFill>
                  <a:srgbClr val="ffffff"/>
                </a:solidFill>
                <a:latin typeface="Tahoma"/>
              </a:rPr>
              <a:t>judge by p-values!</a:t>
            </a: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Key terms</a:t>
            </a:r>
            <a:endParaRPr b="0" lang="en-US" sz="4000" spc="-1" strike="noStrike">
              <a:solidFill>
                <a:srgbClr val="ffffff"/>
              </a:solidFill>
              <a:latin typeface="Corbel"/>
            </a:endParaRPr>
          </a:p>
        </p:txBody>
      </p:sp>
      <p:sp>
        <p:nvSpPr>
          <p:cNvPr id="704" name="TextShape 2"/>
          <p:cNvSpPr txBox="1"/>
          <p:nvPr/>
        </p:nvSpPr>
        <p:spPr>
          <a:xfrm>
            <a:off x="1202760" y="2011680"/>
            <a:ext cx="9783720" cy="4205880"/>
          </a:xfrm>
          <a:prstGeom prst="rect">
            <a:avLst/>
          </a:prstGeom>
          <a:noFill/>
          <a:ln>
            <a:noFill/>
          </a:ln>
        </p:spPr>
        <p:txBody>
          <a:bodyPr>
            <a:normAutofit/>
          </a:bodyPr>
          <a:p>
            <a:pPr marL="182880" indent="-182520">
              <a:lnSpc>
                <a:spcPct val="90000"/>
              </a:lnSpc>
              <a:spcBef>
                <a:spcPts val="1199"/>
              </a:spcBef>
              <a:spcAft>
                <a:spcPts val="201"/>
              </a:spcAft>
              <a:buClr>
                <a:srgbClr val="ffffff"/>
              </a:buClr>
              <a:buFont typeface="Wingdings" charset="2"/>
              <a:buChar char=""/>
            </a:pPr>
            <a:r>
              <a:rPr b="1" lang="en-US" sz="3600" spc="-1" strike="noStrike">
                <a:solidFill>
                  <a:srgbClr val="ffffff"/>
                </a:solidFill>
                <a:latin typeface="Corbel"/>
              </a:rPr>
              <a:t>Confounding variable (confounder)</a:t>
            </a:r>
            <a:endParaRPr b="0" lang="en-US" sz="3600" spc="-1" strike="noStrike">
              <a:solidFill>
                <a:srgbClr val="ffffff"/>
              </a:solidFill>
              <a:latin typeface="Corbel"/>
            </a:endParaRPr>
          </a:p>
          <a:p>
            <a:pPr>
              <a:lnSpc>
                <a:spcPct val="90000"/>
              </a:lnSpc>
              <a:spcBef>
                <a:spcPts val="1199"/>
              </a:spcBef>
              <a:spcAft>
                <a:spcPts val="201"/>
              </a:spcAft>
            </a:pPr>
            <a:endParaRPr b="0" lang="en-US" sz="36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1" lang="en-US" sz="3600" spc="-1" strike="noStrike">
                <a:solidFill>
                  <a:srgbClr val="ffffff"/>
                </a:solidFill>
                <a:latin typeface="Corbel"/>
              </a:rPr>
              <a:t>Adjustment </a:t>
            </a:r>
            <a:endParaRPr b="0" lang="en-US" sz="36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0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0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707"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8B622947-F864-4F1F-B892-B05A915A7AEE}" type="datetime1">
              <a:rPr b="0" lang="en-US" sz="1050" spc="-1" strike="noStrike">
                <a:solidFill>
                  <a:srgbClr val="ffffff"/>
                </a:solidFill>
                <a:latin typeface="Corbel"/>
              </a:rPr>
              <a:t>03/18/2022</a:t>
            </a:fld>
            <a:endParaRPr b="0" lang="en-US" sz="1050" spc="-1" strike="noStrike">
              <a:latin typeface="Times New Roman"/>
            </a:endParaRPr>
          </a:p>
        </p:txBody>
      </p:sp>
      <p:sp>
        <p:nvSpPr>
          <p:cNvPr id="708"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709"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E1BE00A5-E3AB-4128-931B-51E06390DEA3}" type="slidenum">
              <a:rPr b="0" lang="en-US" sz="1200" spc="-1" strike="noStrike">
                <a:solidFill>
                  <a:srgbClr val="ffffff"/>
                </a:solidFill>
                <a:latin typeface="Corbel"/>
              </a:rPr>
              <a:t>178</a:t>
            </a:fld>
            <a:endParaRPr b="0" lang="en-US" sz="1200" spc="-1" strike="noStrike">
              <a:latin typeface="Times New Roman"/>
            </a:endParaRPr>
          </a:p>
        </p:txBody>
      </p:sp>
      <p:pic>
        <p:nvPicPr>
          <p:cNvPr id="710" name="Picture 4" descr=""/>
          <p:cNvPicPr/>
          <p:nvPr/>
        </p:nvPicPr>
        <p:blipFill>
          <a:blip r:embed="rId1"/>
          <a:stretch/>
        </p:blipFill>
        <p:spPr>
          <a:xfrm>
            <a:off x="1963080" y="1171080"/>
            <a:ext cx="8265240" cy="49561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8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85" name="Picture 4" descr=""/>
          <p:cNvPicPr/>
          <p:nvPr/>
        </p:nvPicPr>
        <p:blipFill>
          <a:blip r:embed="rId1"/>
          <a:stretch/>
        </p:blipFill>
        <p:spPr>
          <a:xfrm>
            <a:off x="3089160" y="2527920"/>
            <a:ext cx="5456880" cy="3173760"/>
          </a:xfrm>
          <a:prstGeom prst="rect">
            <a:avLst/>
          </a:prstGeom>
          <a:ln>
            <a:noFill/>
          </a:ln>
        </p:spPr>
      </p:pic>
      <p:sp>
        <p:nvSpPr>
          <p:cNvPr id="186" name="CustomShape 3"/>
          <p:cNvSpPr/>
          <p:nvPr/>
        </p:nvSpPr>
        <p:spPr>
          <a:xfrm>
            <a:off x="8057520" y="6252120"/>
            <a:ext cx="46314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Randomizaion Not always possible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 </a:t>
            </a:r>
            <a:endParaRPr b="0" lang="en-US" sz="4000" spc="-1" strike="noStrike">
              <a:solidFill>
                <a:srgbClr val="ffffff"/>
              </a:solidFill>
              <a:latin typeface="Corbel"/>
            </a:endParaRPr>
          </a:p>
        </p:txBody>
      </p:sp>
      <p:sp>
        <p:nvSpPr>
          <p:cNvPr id="71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13" name="Picture 3" descr=""/>
          <p:cNvPicPr/>
          <p:nvPr/>
        </p:nvPicPr>
        <p:blipFill>
          <a:blip r:embed="rId1"/>
          <a:stretch/>
        </p:blipFill>
        <p:spPr>
          <a:xfrm>
            <a:off x="394920" y="1733040"/>
            <a:ext cx="2743200" cy="4515120"/>
          </a:xfrm>
          <a:prstGeom prst="rect">
            <a:avLst/>
          </a:prstGeom>
          <a:ln>
            <a:noFill/>
          </a:ln>
        </p:spPr>
      </p:pic>
      <p:pic>
        <p:nvPicPr>
          <p:cNvPr id="714" name="Picture 4" descr=""/>
          <p:cNvPicPr/>
          <p:nvPr/>
        </p:nvPicPr>
        <p:blipFill>
          <a:blip r:embed="rId2"/>
          <a:stretch/>
        </p:blipFill>
        <p:spPr>
          <a:xfrm>
            <a:off x="3564720" y="1578240"/>
            <a:ext cx="8420760" cy="3029040"/>
          </a:xfrm>
          <a:prstGeom prst="rect">
            <a:avLst/>
          </a:prstGeom>
          <a:ln>
            <a:noFill/>
          </a:ln>
        </p:spPr>
      </p:pic>
      <p:pic>
        <p:nvPicPr>
          <p:cNvPr id="715" name="Picture 5" descr=""/>
          <p:cNvPicPr/>
          <p:nvPr/>
        </p:nvPicPr>
        <p:blipFill>
          <a:blip r:embed="rId3"/>
          <a:stretch/>
        </p:blipFill>
        <p:spPr>
          <a:xfrm>
            <a:off x="6167520" y="5733360"/>
            <a:ext cx="3476880" cy="571320"/>
          </a:xfrm>
          <a:prstGeom prst="rect">
            <a:avLst/>
          </a:prstGeom>
          <a:ln>
            <a:noFill/>
          </a:ln>
        </p:spPr>
      </p:pic>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1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18" name="Picture 3" descr=""/>
          <p:cNvPicPr/>
          <p:nvPr/>
        </p:nvPicPr>
        <p:blipFill>
          <a:blip r:embed="rId1"/>
          <a:stretch/>
        </p:blipFill>
        <p:spPr>
          <a:xfrm>
            <a:off x="1662120" y="1153080"/>
            <a:ext cx="7001640" cy="2523960"/>
          </a:xfrm>
          <a:prstGeom prst="rect">
            <a:avLst/>
          </a:prstGeom>
          <a:ln>
            <a:noFill/>
          </a:ln>
        </p:spPr>
      </p:pic>
      <p:pic>
        <p:nvPicPr>
          <p:cNvPr id="719" name="Picture 4" descr=""/>
          <p:cNvPicPr/>
          <p:nvPr/>
        </p:nvPicPr>
        <p:blipFill>
          <a:blip r:embed="rId2"/>
          <a:stretch/>
        </p:blipFill>
        <p:spPr>
          <a:xfrm>
            <a:off x="975240" y="4150800"/>
            <a:ext cx="9201960" cy="2266920"/>
          </a:xfrm>
          <a:prstGeom prst="rect">
            <a:avLst/>
          </a:prstGeom>
          <a:ln>
            <a:noFill/>
          </a:ln>
        </p:spPr>
      </p:pic>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Linear algebra refresher </a:t>
            </a:r>
            <a:endParaRPr b="0" lang="en-US" sz="4000" spc="-1" strike="noStrike">
              <a:solidFill>
                <a:srgbClr val="ffffff"/>
              </a:solidFill>
              <a:latin typeface="Corbel"/>
            </a:endParaRPr>
          </a:p>
        </p:txBody>
      </p:sp>
      <p:sp>
        <p:nvSpPr>
          <p:cNvPr id="721"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Datacamp linear algebra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Linear algebra 3blue1brown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When fitting simple linear regression </a:t>
            </a:r>
            <a:endParaRPr b="0" lang="en-US" sz="4000" spc="-1" strike="noStrike">
              <a:solidFill>
                <a:srgbClr val="ffffff"/>
              </a:solidFill>
              <a:latin typeface="Corbel"/>
            </a:endParaRPr>
          </a:p>
        </p:txBody>
      </p:sp>
      <p:sp>
        <p:nvSpPr>
          <p:cNvPr id="72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24" name="Picture 4" descr=""/>
          <p:cNvPicPr/>
          <p:nvPr/>
        </p:nvPicPr>
        <p:blipFill>
          <a:blip r:embed="rId1"/>
          <a:stretch/>
        </p:blipFill>
        <p:spPr>
          <a:xfrm>
            <a:off x="2981160" y="3054960"/>
            <a:ext cx="5744160" cy="2190600"/>
          </a:xfrm>
          <a:prstGeom prst="rect">
            <a:avLst/>
          </a:prstGeom>
          <a:ln>
            <a:noFill/>
          </a:ln>
        </p:spPr>
      </p:pic>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2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27" name="Picture 3" descr=""/>
          <p:cNvPicPr/>
          <p:nvPr/>
        </p:nvPicPr>
        <p:blipFill>
          <a:blip r:embed="rId1"/>
          <a:stretch/>
        </p:blipFill>
        <p:spPr>
          <a:xfrm>
            <a:off x="6738840" y="2274120"/>
            <a:ext cx="5025600" cy="2505240"/>
          </a:xfrm>
          <a:prstGeom prst="rect">
            <a:avLst/>
          </a:prstGeom>
          <a:ln>
            <a:noFill/>
          </a:ln>
        </p:spPr>
      </p:pic>
      <p:pic>
        <p:nvPicPr>
          <p:cNvPr id="728" name="Picture 4" descr=""/>
          <p:cNvPicPr/>
          <p:nvPr/>
        </p:nvPicPr>
        <p:blipFill>
          <a:blip r:embed="rId2"/>
          <a:stretch/>
        </p:blipFill>
        <p:spPr>
          <a:xfrm>
            <a:off x="0" y="2274120"/>
            <a:ext cx="5635440" cy="2505240"/>
          </a:xfrm>
          <a:prstGeom prst="rect">
            <a:avLst/>
          </a:prstGeom>
          <a:ln>
            <a:noFill/>
          </a:ln>
        </p:spPr>
      </p:pic>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3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31" name="Picture 3" descr=""/>
          <p:cNvPicPr/>
          <p:nvPr/>
        </p:nvPicPr>
        <p:blipFill>
          <a:blip r:embed="rId1"/>
          <a:stretch/>
        </p:blipFill>
        <p:spPr>
          <a:xfrm>
            <a:off x="2980800" y="2833560"/>
            <a:ext cx="6229800" cy="1190520"/>
          </a:xfrm>
          <a:prstGeom prst="rect">
            <a:avLst/>
          </a:prstGeom>
          <a:ln>
            <a:noFill/>
          </a:ln>
        </p:spPr>
      </p:pic>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Holding all variables constant </a:t>
            </a:r>
            <a:endParaRPr b="0" lang="en-US" sz="4000" spc="-1" strike="noStrike">
              <a:solidFill>
                <a:srgbClr val="ffffff"/>
              </a:solidFill>
              <a:latin typeface="Corbel"/>
            </a:endParaRPr>
          </a:p>
        </p:txBody>
      </p:sp>
      <p:sp>
        <p:nvSpPr>
          <p:cNvPr id="73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El gard fel geesh </a:t>
            </a:r>
            <a:r>
              <a:rPr b="0" lang="en-US" sz="2200" spc="-1" strike="noStrike">
                <a:solidFill>
                  <a:srgbClr val="ffffff"/>
                </a:solidFill>
                <a:latin typeface="Wingdings"/>
              </a:rPr>
              <a:t></a:t>
            </a:r>
            <a:r>
              <a:rPr b="0" lang="en-US" sz="2200" spc="-1" strike="noStrike">
                <a:solidFill>
                  <a:srgbClr val="ffffff"/>
                </a:solidFill>
                <a:latin typeface="Corbel"/>
              </a:rPr>
              <a:t>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Wa2af kol el ta3amolat 3shan ne3mel gard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3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36" name="Picture 3" descr=""/>
          <p:cNvPicPr/>
          <p:nvPr/>
        </p:nvPicPr>
        <p:blipFill>
          <a:blip r:embed="rId1"/>
          <a:stretch/>
        </p:blipFill>
        <p:spPr>
          <a:xfrm>
            <a:off x="3371400" y="647280"/>
            <a:ext cx="5448600" cy="5563080"/>
          </a:xfrm>
          <a:prstGeom prst="rect">
            <a:avLst/>
          </a:prstGeom>
          <a:ln>
            <a:noFill/>
          </a:ln>
        </p:spPr>
      </p:pic>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TextShape 1"/>
          <p:cNvSpPr txBox="1"/>
          <p:nvPr/>
        </p:nvSpPr>
        <p:spPr>
          <a:xfrm>
            <a:off x="1154880" y="1447920"/>
            <a:ext cx="8825400" cy="3329280"/>
          </a:xfrm>
          <a:prstGeom prst="rect">
            <a:avLst/>
          </a:prstGeom>
          <a:noFill/>
          <a:ln>
            <a:noFill/>
          </a:ln>
        </p:spPr>
        <p:txBody>
          <a:bodyPr anchor="b">
            <a:noAutofit/>
          </a:bodyPr>
          <a:p>
            <a:endParaRPr b="0" lang="en-US" sz="1800" spc="-1" strike="noStrike">
              <a:solidFill>
                <a:srgbClr val="ffffff"/>
              </a:solidFill>
              <a:latin typeface="Corbel"/>
            </a:endParaRPr>
          </a:p>
        </p:txBody>
      </p:sp>
      <p:sp>
        <p:nvSpPr>
          <p:cNvPr id="738"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pic>
        <p:nvPicPr>
          <p:cNvPr id="739" name="Picture 3" descr=""/>
          <p:cNvPicPr/>
          <p:nvPr/>
        </p:nvPicPr>
        <p:blipFill>
          <a:blip r:embed="rId1"/>
          <a:stretch/>
        </p:blipFill>
        <p:spPr>
          <a:xfrm>
            <a:off x="357840" y="2960640"/>
            <a:ext cx="10976040" cy="1332720"/>
          </a:xfrm>
          <a:prstGeom prst="rect">
            <a:avLst/>
          </a:prstGeom>
          <a:ln>
            <a:noFill/>
          </a:ln>
        </p:spPr>
      </p:pic>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4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42" name="Picture 3" descr=""/>
          <p:cNvPicPr/>
          <p:nvPr/>
        </p:nvPicPr>
        <p:blipFill>
          <a:blip r:embed="rId1"/>
          <a:stretch/>
        </p:blipFill>
        <p:spPr>
          <a:xfrm>
            <a:off x="3285720" y="2286000"/>
            <a:ext cx="5620320" cy="22860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Welcome to linear regression</a:t>
            </a:r>
            <a:endParaRPr b="0" lang="en-US" sz="4000" spc="-1" strike="noStrike">
              <a:solidFill>
                <a:srgbClr val="ffffff"/>
              </a:solidFill>
              <a:latin typeface="Corbel"/>
            </a:endParaRPr>
          </a:p>
        </p:txBody>
      </p:sp>
      <p:sp>
        <p:nvSpPr>
          <p:cNvPr id="18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89" name="Picture 4" descr=""/>
          <p:cNvPicPr/>
          <p:nvPr/>
        </p:nvPicPr>
        <p:blipFill>
          <a:blip r:embed="rId1"/>
          <a:stretch/>
        </p:blipFill>
        <p:spPr>
          <a:xfrm>
            <a:off x="2773080" y="2566440"/>
            <a:ext cx="5770440" cy="2480040"/>
          </a:xfrm>
          <a:prstGeom prst="rect">
            <a:avLst/>
          </a:prstGeom>
          <a:ln>
            <a:noFill/>
          </a:ln>
        </p:spPr>
      </p:pic>
      <p:sp>
        <p:nvSpPr>
          <p:cNvPr id="190" name="CustomShape 3"/>
          <p:cNvSpPr/>
          <p:nvPr/>
        </p:nvSpPr>
        <p:spPr>
          <a:xfrm>
            <a:off x="7130880" y="6217920"/>
            <a:ext cx="31543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rPr>
              <a:t>A partial solution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4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45" name="Picture 3" descr=""/>
          <p:cNvPicPr/>
          <p:nvPr/>
        </p:nvPicPr>
        <p:blipFill>
          <a:blip r:embed="rId1"/>
          <a:stretch/>
        </p:blipFill>
        <p:spPr>
          <a:xfrm>
            <a:off x="3409560" y="761760"/>
            <a:ext cx="5372640" cy="5334480"/>
          </a:xfrm>
          <a:prstGeom prst="rect">
            <a:avLst/>
          </a:prstGeom>
          <a:ln>
            <a:noFill/>
          </a:ln>
        </p:spPr>
      </p:pic>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Zero one negative one dummy</a:t>
            </a:r>
            <a:endParaRPr b="0" lang="en-US" sz="4000" spc="-1" strike="noStrike">
              <a:solidFill>
                <a:srgbClr val="ffffff"/>
              </a:solidFill>
              <a:latin typeface="Corbel"/>
            </a:endParaRPr>
          </a:p>
        </p:txBody>
      </p:sp>
      <p:sp>
        <p:nvSpPr>
          <p:cNvPr id="74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48" name="Picture 3" descr=""/>
          <p:cNvPicPr/>
          <p:nvPr/>
        </p:nvPicPr>
        <p:blipFill>
          <a:blip r:embed="rId1"/>
          <a:stretch/>
        </p:blipFill>
        <p:spPr>
          <a:xfrm>
            <a:off x="824040" y="2519280"/>
            <a:ext cx="8500680" cy="1466640"/>
          </a:xfrm>
          <a:prstGeom prst="rect">
            <a:avLst/>
          </a:prstGeom>
          <a:ln>
            <a:noFill/>
          </a:ln>
        </p:spPr>
      </p:pic>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5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51" name="Picture 3" descr=""/>
          <p:cNvPicPr/>
          <p:nvPr/>
        </p:nvPicPr>
        <p:blipFill>
          <a:blip r:embed="rId1"/>
          <a:stretch/>
        </p:blipFill>
        <p:spPr>
          <a:xfrm>
            <a:off x="2818800" y="1485720"/>
            <a:ext cx="6553800" cy="3886560"/>
          </a:xfrm>
          <a:prstGeom prst="rect">
            <a:avLst/>
          </a:prstGeom>
          <a:ln>
            <a:noFill/>
          </a:ln>
        </p:spPr>
      </p:pic>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5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54" name="Picture 3" descr=""/>
          <p:cNvPicPr/>
          <p:nvPr/>
        </p:nvPicPr>
        <p:blipFill>
          <a:blip r:embed="rId1"/>
          <a:stretch/>
        </p:blipFill>
        <p:spPr>
          <a:xfrm>
            <a:off x="3357360" y="595080"/>
            <a:ext cx="5477400" cy="5667840"/>
          </a:xfrm>
          <a:prstGeom prst="rect">
            <a:avLst/>
          </a:prstGeom>
          <a:ln>
            <a:noFill/>
          </a:ln>
        </p:spPr>
      </p:pic>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5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57" name="Picture 3" descr=""/>
          <p:cNvPicPr/>
          <p:nvPr/>
        </p:nvPicPr>
        <p:blipFill>
          <a:blip r:embed="rId1"/>
          <a:stretch/>
        </p:blipFill>
        <p:spPr>
          <a:xfrm>
            <a:off x="3776400" y="613800"/>
            <a:ext cx="4638960" cy="5629680"/>
          </a:xfrm>
          <a:prstGeom prst="rect">
            <a:avLst/>
          </a:prstGeom>
          <a:ln>
            <a:noFill/>
          </a:ln>
        </p:spPr>
      </p:pic>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59"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The statistician knows…that in nature there never was a normal distribution, there never was a straight line, yet with normal and linear assumptions, known to be false, he can often derive results which match, to a useful approximation, those found in the real world</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lvl="3" marL="8686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Box, G. </a:t>
            </a:r>
            <a:r>
              <a:rPr b="0" i="1" lang="en-US" sz="1600" spc="-1" strike="noStrike">
                <a:solidFill>
                  <a:srgbClr val="ffffff"/>
                </a:solidFill>
                <a:latin typeface="Corbel"/>
              </a:rPr>
              <a:t>J. Am. Stat. Assoc. </a:t>
            </a:r>
            <a:r>
              <a:rPr b="1" lang="en-US" sz="1600" spc="-1" strike="noStrike">
                <a:solidFill>
                  <a:srgbClr val="ffffff"/>
                </a:solidFill>
                <a:latin typeface="Corbel"/>
              </a:rPr>
              <a:t>71</a:t>
            </a:r>
            <a:r>
              <a:rPr b="0" lang="en-US" sz="1600" spc="-1" strike="noStrike">
                <a:solidFill>
                  <a:srgbClr val="ffffff"/>
                </a:solidFill>
                <a:latin typeface="Corbel"/>
              </a:rPr>
              <a:t>, 791–799 (1976).</a:t>
            </a:r>
            <a:endParaRPr b="0" lang="en-US" sz="16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Assumptions</a:t>
            </a:r>
            <a:endParaRPr b="0" lang="en-US" sz="4000" spc="-1" strike="noStrike">
              <a:solidFill>
                <a:srgbClr val="ffffff"/>
              </a:solidFill>
              <a:latin typeface="Corbel"/>
            </a:endParaRPr>
          </a:p>
        </p:txBody>
      </p:sp>
      <p:sp>
        <p:nvSpPr>
          <p:cNvPr id="761" name="TextShape 2"/>
          <p:cNvSpPr txBox="1"/>
          <p:nvPr/>
        </p:nvSpPr>
        <p:spPr>
          <a:xfrm>
            <a:off x="1202760" y="2011680"/>
            <a:ext cx="9783720" cy="4205880"/>
          </a:xfrm>
          <a:prstGeom prst="rect">
            <a:avLst/>
          </a:prstGeom>
          <a:noFill/>
          <a:ln>
            <a:noFill/>
          </a:ln>
        </p:spPr>
        <p:txBody>
          <a:bodyPr>
            <a:noAutofit/>
          </a:bodyPr>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1. The relationship between X and Y is linear</a:t>
            </a:r>
            <a:endParaRPr b="0" lang="en-US" sz="20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2. Y is distributed normally at each value of X</a:t>
            </a:r>
            <a:endParaRPr b="0" lang="en-US" sz="20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3. The variance of Y at every value of X is the same (homogeneity of variances)</a:t>
            </a:r>
            <a:endParaRPr b="0" lang="en-US" sz="20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4. The observations are independent</a:t>
            </a:r>
            <a:endParaRPr b="0" lang="en-US" sz="2000" spc="-1" strike="noStrike">
              <a:solidFill>
                <a:srgbClr val="ffffff"/>
              </a:solidFill>
              <a:latin typeface="Corbel"/>
            </a:endParaRPr>
          </a:p>
          <a:p>
            <a:pPr>
              <a:lnSpc>
                <a:spcPct val="90000"/>
              </a:lnSpc>
              <a:spcBef>
                <a:spcPts val="1199"/>
              </a:spcBef>
              <a:spcAft>
                <a:spcPts val="201"/>
              </a:spcAft>
            </a:pPr>
            <a:endParaRPr b="0" lang="en-US" sz="20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Assumptions </a:t>
            </a:r>
            <a:endParaRPr b="0" lang="en-US" sz="4000" spc="-1" strike="noStrike">
              <a:solidFill>
                <a:srgbClr val="ffffff"/>
              </a:solidFill>
              <a:latin typeface="Corbel"/>
            </a:endParaRPr>
          </a:p>
        </p:txBody>
      </p:sp>
      <p:sp>
        <p:nvSpPr>
          <p:cNvPr id="763" name="TextShape 2"/>
          <p:cNvSpPr txBox="1"/>
          <p:nvPr/>
        </p:nvSpPr>
        <p:spPr>
          <a:xfrm>
            <a:off x="1202760" y="2011680"/>
            <a:ext cx="9783720" cy="4205880"/>
          </a:xfrm>
          <a:prstGeom prst="rect">
            <a:avLst/>
          </a:prstGeom>
          <a:noFill/>
          <a:ln>
            <a:noFill/>
          </a:ln>
        </p:spPr>
        <p:txBody>
          <a:bodyPr>
            <a:normAutofit fontScale="51000"/>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Linearity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Plot residual vs y^</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Correlated errors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Subject of matter expert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Or durbin Watson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 kamal video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Outliers: Linear models using ordinary least squares, in particular, are not very robust. That is, large outliers may greatly change our results</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Regularization can be used for outliers</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Multicollinearity </a:t>
            </a:r>
            <a:r>
              <a:rPr b="0" lang="en-US" sz="2200" spc="-1" strike="noStrike">
                <a:solidFill>
                  <a:srgbClr val="ffffff"/>
                </a:solidFill>
                <a:latin typeface="Corbel"/>
              </a:rPr>
              <a:t>can lead to coefficients being flipped from the direction we expect from simple linear regression.</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Representative?</a:t>
            </a:r>
            <a:endParaRPr b="0" lang="en-US" sz="4000" spc="-1" strike="noStrike">
              <a:solidFill>
                <a:srgbClr val="ffffff"/>
              </a:solidFill>
              <a:latin typeface="Corbel"/>
            </a:endParaRPr>
          </a:p>
        </p:txBody>
      </p:sp>
      <p:sp>
        <p:nvSpPr>
          <p:cNvPr id="76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66" name="Picture 3" descr=""/>
          <p:cNvPicPr/>
          <p:nvPr/>
        </p:nvPicPr>
        <p:blipFill>
          <a:blip r:embed="rId1"/>
          <a:stretch/>
        </p:blipFill>
        <p:spPr>
          <a:xfrm>
            <a:off x="1604520" y="2053080"/>
            <a:ext cx="7487280" cy="4496040"/>
          </a:xfrm>
          <a:prstGeom prst="rect">
            <a:avLst/>
          </a:prstGeom>
          <a:ln>
            <a:noFill/>
          </a:ln>
        </p:spPr>
      </p:pic>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Outliers (influential points)</a:t>
            </a:r>
            <a:endParaRPr b="0" lang="en-US" sz="4000" spc="-1" strike="noStrike">
              <a:solidFill>
                <a:srgbClr val="ffffff"/>
              </a:solidFill>
              <a:latin typeface="Corbel"/>
            </a:endParaRPr>
          </a:p>
        </p:txBody>
      </p:sp>
      <p:sp>
        <p:nvSpPr>
          <p:cNvPr id="76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69" name="Picture 3" descr=""/>
          <p:cNvPicPr/>
          <p:nvPr/>
        </p:nvPicPr>
        <p:blipFill>
          <a:blip r:embed="rId1"/>
          <a:stretch/>
        </p:blipFill>
        <p:spPr>
          <a:xfrm>
            <a:off x="646200" y="2053080"/>
            <a:ext cx="10267200" cy="38469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flow</a:t>
            </a:r>
            <a:endParaRPr b="0" lang="en-US" sz="4000" spc="-1" strike="noStrike">
              <a:solidFill>
                <a:srgbClr val="ffffff"/>
              </a:solidFill>
              <a:latin typeface="Corbel"/>
            </a:endParaRPr>
          </a:p>
        </p:txBody>
      </p:sp>
      <p:sp>
        <p:nvSpPr>
          <p:cNvPr id="139"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to choose? Linear logistic --- multiple case studies</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Cassie linear regression – NB machine learning regression – train-test-split</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 descr=""/>
          <p:cNvPicPr/>
          <p:nvPr/>
        </p:nvPicPr>
        <p:blipFill>
          <a:blip r:embed="rId1"/>
          <a:stretch/>
        </p:blipFill>
        <p:spPr>
          <a:xfrm>
            <a:off x="2950560" y="2011320"/>
            <a:ext cx="6287760" cy="4205880"/>
          </a:xfrm>
          <a:prstGeom prst="rect">
            <a:avLst/>
          </a:prstGeom>
          <a:ln>
            <a:noFill/>
          </a:ln>
        </p:spPr>
      </p:pic>
      <p:sp>
        <p:nvSpPr>
          <p:cNvPr id="192" name="TextShape 1"/>
          <p:cNvSpPr txBox="1"/>
          <p:nvPr/>
        </p:nvSpPr>
        <p:spPr>
          <a:xfrm>
            <a:off x="1202760" y="284040"/>
            <a:ext cx="9783720" cy="1508400"/>
          </a:xfrm>
          <a:prstGeom prst="rect">
            <a:avLst/>
          </a:prstGeom>
          <a:noFill/>
          <a:ln>
            <a:noFill/>
          </a:ln>
        </p:spPr>
        <p:txBody>
          <a:bodyPr lIns="0" rIns="0" tIns="0" bIns="0" anchor="ctr">
            <a:noAutofit/>
          </a:bodyPr>
          <a:p>
            <a:r>
              <a:rPr b="0" lang="en-US" sz="1800" spc="-1" strike="noStrike">
                <a:solidFill>
                  <a:srgbClr val="ffffff"/>
                </a:solidFill>
                <a:latin typeface="Corbel"/>
              </a:rPr>
              <a:t>Matt shotwell presentation </a:t>
            </a:r>
            <a:endParaRPr b="0" lang="en-US" sz="18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Assumptions</a:t>
            </a:r>
            <a:endParaRPr b="0" lang="en-US" sz="4000" spc="-1" strike="noStrike">
              <a:solidFill>
                <a:srgbClr val="ffffff"/>
              </a:solidFill>
              <a:latin typeface="Corbel"/>
            </a:endParaRPr>
          </a:p>
        </p:txBody>
      </p:sp>
      <p:sp>
        <p:nvSpPr>
          <p:cNvPr id="771" name="TextShape 2"/>
          <p:cNvSpPr txBox="1"/>
          <p:nvPr/>
        </p:nvSpPr>
        <p:spPr>
          <a:xfrm>
            <a:off x="1202760" y="2011680"/>
            <a:ext cx="9783720" cy="4205880"/>
          </a:xfrm>
          <a:prstGeom prst="rect">
            <a:avLst/>
          </a:prstGeom>
          <a:noFill/>
          <a:ln>
            <a:noFill/>
          </a:ln>
        </p:spPr>
        <p:txBody>
          <a:bodyPr>
            <a:noAutofit/>
          </a:bodyPr>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1. The relationship between X and Y is linear</a:t>
            </a:r>
            <a:endParaRPr b="0" lang="en-US" sz="20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2. Y is distributed normally at each value of X</a:t>
            </a:r>
            <a:endParaRPr b="0" lang="en-US" sz="20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3. The variance of Y at every value of X is the same (homogeneity of variances)</a:t>
            </a:r>
            <a:endParaRPr b="0" lang="en-US" sz="20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4. The observations are independent</a:t>
            </a:r>
            <a:endParaRPr b="0" lang="en-US" sz="2000" spc="-1" strike="noStrike">
              <a:solidFill>
                <a:srgbClr val="ffffff"/>
              </a:solidFill>
              <a:latin typeface="Corbel"/>
            </a:endParaRPr>
          </a:p>
          <a:p>
            <a:pPr>
              <a:lnSpc>
                <a:spcPct val="90000"/>
              </a:lnSpc>
              <a:spcBef>
                <a:spcPts val="1199"/>
              </a:spcBef>
              <a:spcAft>
                <a:spcPts val="201"/>
              </a:spcAft>
            </a:pPr>
            <a:endParaRPr b="0" lang="en-US" sz="20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TextShape 1"/>
          <p:cNvSpPr txBox="1"/>
          <p:nvPr/>
        </p:nvSpPr>
        <p:spPr>
          <a:xfrm>
            <a:off x="1202760" y="284040"/>
            <a:ext cx="9783720" cy="1508400"/>
          </a:xfrm>
          <a:prstGeom prst="rect">
            <a:avLst/>
          </a:prstGeom>
          <a:noFill/>
          <a:ln>
            <a:noFill/>
          </a:ln>
        </p:spPr>
        <p:txBody>
          <a:bodyPr anchor="ctr">
            <a:noAutofit/>
          </a:bodyPr>
          <a:p>
            <a:pPr>
              <a:lnSpc>
                <a:spcPct val="85000"/>
              </a:lnSpc>
            </a:pPr>
            <a:r>
              <a:rPr b="1" lang="en-US" sz="4000" spc="-1" strike="noStrike" cap="all">
                <a:solidFill>
                  <a:srgbClr val="ffffff"/>
                </a:solidFill>
                <a:latin typeface="Corbel"/>
              </a:rPr>
              <a:t>Some everyday models</a:t>
            </a:r>
            <a:endParaRPr b="0" lang="en-US" sz="4000" spc="-1" strike="noStrike">
              <a:solidFill>
                <a:srgbClr val="ffffff"/>
              </a:solidFill>
              <a:latin typeface="Corbel"/>
            </a:endParaRPr>
          </a:p>
        </p:txBody>
      </p:sp>
      <p:sp>
        <p:nvSpPr>
          <p:cNvPr id="77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774"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21153F9B-D87A-4E2D-B306-6A70C2FC64B1}" type="datetime1">
              <a:rPr b="0" lang="en-US" sz="1050" spc="-1" strike="noStrike">
                <a:solidFill>
                  <a:srgbClr val="ffffff"/>
                </a:solidFill>
                <a:latin typeface="Corbel"/>
              </a:rPr>
              <a:t>03/18/2022</a:t>
            </a:fld>
            <a:endParaRPr b="0" lang="en-US" sz="1050" spc="-1" strike="noStrike">
              <a:latin typeface="Times New Roman"/>
            </a:endParaRPr>
          </a:p>
        </p:txBody>
      </p:sp>
      <p:sp>
        <p:nvSpPr>
          <p:cNvPr id="775"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776"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E5DBDF9B-DF98-4BD5-9324-8356BB772D08}" type="slidenum">
              <a:rPr b="0" lang="en-US" sz="1200" spc="-1" strike="noStrike">
                <a:solidFill>
                  <a:srgbClr val="ffffff"/>
                </a:solidFill>
                <a:latin typeface="Corbel"/>
              </a:rPr>
              <a:t>197</a:t>
            </a:fld>
            <a:endParaRPr b="0" lang="en-US" sz="1200" spc="-1" strike="noStrike">
              <a:latin typeface="Times New Roman"/>
            </a:endParaRPr>
          </a:p>
        </p:txBody>
      </p:sp>
      <p:pic>
        <p:nvPicPr>
          <p:cNvPr id="777" name="Picture 3" descr=""/>
          <p:cNvPicPr/>
          <p:nvPr/>
        </p:nvPicPr>
        <p:blipFill>
          <a:blip r:embed="rId1"/>
          <a:stretch/>
        </p:blipFill>
        <p:spPr>
          <a:xfrm>
            <a:off x="0" y="2184840"/>
            <a:ext cx="4831920" cy="3812040"/>
          </a:xfrm>
          <a:prstGeom prst="rect">
            <a:avLst/>
          </a:prstGeom>
          <a:ln>
            <a:noFill/>
          </a:ln>
        </p:spPr>
      </p:pic>
      <p:pic>
        <p:nvPicPr>
          <p:cNvPr id="778" name="Picture 4" descr=""/>
          <p:cNvPicPr/>
          <p:nvPr/>
        </p:nvPicPr>
        <p:blipFill>
          <a:blip r:embed="rId2"/>
          <a:stretch/>
        </p:blipFill>
        <p:spPr>
          <a:xfrm>
            <a:off x="5241240" y="2184840"/>
            <a:ext cx="3142800" cy="2437920"/>
          </a:xfrm>
          <a:prstGeom prst="rect">
            <a:avLst/>
          </a:prstGeom>
          <a:ln>
            <a:noFill/>
          </a:ln>
        </p:spPr>
      </p:pic>
      <p:pic>
        <p:nvPicPr>
          <p:cNvPr id="779" name="Picture 5" descr=""/>
          <p:cNvPicPr/>
          <p:nvPr/>
        </p:nvPicPr>
        <p:blipFill>
          <a:blip r:embed="rId3"/>
          <a:stretch/>
        </p:blipFill>
        <p:spPr>
          <a:xfrm>
            <a:off x="8201160" y="4152960"/>
            <a:ext cx="3990600" cy="2704680"/>
          </a:xfrm>
          <a:prstGeom prst="rect">
            <a:avLst/>
          </a:prstGeom>
          <a:ln>
            <a:noFill/>
          </a:ln>
        </p:spPr>
      </p:pic>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Assumptions</a:t>
            </a:r>
            <a:endParaRPr b="0" lang="en-US" sz="4000" spc="-1" strike="noStrike">
              <a:solidFill>
                <a:srgbClr val="ffffff"/>
              </a:solidFill>
              <a:latin typeface="Corbel"/>
            </a:endParaRPr>
          </a:p>
        </p:txBody>
      </p:sp>
      <p:sp>
        <p:nvSpPr>
          <p:cNvPr id="781" name="TextShape 2"/>
          <p:cNvSpPr txBox="1"/>
          <p:nvPr/>
        </p:nvSpPr>
        <p:spPr>
          <a:xfrm>
            <a:off x="1202760" y="2011680"/>
            <a:ext cx="9783720" cy="4205880"/>
          </a:xfrm>
          <a:prstGeom prst="rect">
            <a:avLst/>
          </a:prstGeom>
          <a:noFill/>
          <a:ln>
            <a:noFill/>
          </a:ln>
        </p:spPr>
        <p:txBody>
          <a:bodyPr>
            <a:noAutofit/>
          </a:bodyPr>
          <a:p>
            <a:pPr lvl="1" marL="411480" indent="-182520">
              <a:lnSpc>
                <a:spcPct val="90000"/>
              </a:lnSpc>
              <a:spcBef>
                <a:spcPts val="201"/>
              </a:spcBef>
              <a:spcAft>
                <a:spcPts val="400"/>
              </a:spcAft>
              <a:buClr>
                <a:srgbClr val="ffffff"/>
              </a:buClr>
              <a:buFont typeface="Wingdings" charset="2"/>
              <a:buChar char=""/>
            </a:pPr>
            <a:r>
              <a:rPr b="1" lang="en-US" sz="2000" spc="-1" strike="noStrike">
                <a:solidFill>
                  <a:srgbClr val="ffffff"/>
                </a:solidFill>
                <a:latin typeface="Corbel"/>
              </a:rPr>
              <a:t>1. The relationship between X and Y is linear</a:t>
            </a:r>
            <a:endParaRPr b="0" lang="en-US" sz="20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2. Y is distributed normally at each value of X</a:t>
            </a:r>
            <a:endParaRPr b="0" lang="en-US" sz="20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3. The variance of Y at every value of X is the same (homogeneity of variances)</a:t>
            </a:r>
            <a:endParaRPr b="0" lang="en-US" sz="20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4. The observations are independent</a:t>
            </a:r>
            <a:endParaRPr b="0" lang="en-US" sz="2000" spc="-1" strike="noStrike">
              <a:solidFill>
                <a:srgbClr val="ffffff"/>
              </a:solidFill>
              <a:latin typeface="Corbel"/>
            </a:endParaRPr>
          </a:p>
          <a:p>
            <a:pPr>
              <a:lnSpc>
                <a:spcPct val="90000"/>
              </a:lnSpc>
              <a:spcBef>
                <a:spcPts val="1199"/>
              </a:spcBef>
              <a:spcAft>
                <a:spcPts val="201"/>
              </a:spcAft>
            </a:pPr>
            <a:endParaRPr b="0" lang="en-US" sz="20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TextShape 1"/>
          <p:cNvSpPr txBox="1"/>
          <p:nvPr/>
        </p:nvSpPr>
        <p:spPr>
          <a:xfrm>
            <a:off x="1202760" y="284040"/>
            <a:ext cx="9783720" cy="1508400"/>
          </a:xfrm>
          <a:prstGeom prst="rect">
            <a:avLst/>
          </a:prstGeom>
          <a:noFill/>
          <a:ln>
            <a:noFill/>
          </a:ln>
        </p:spPr>
        <p:txBody>
          <a:bodyPr anchor="ctr">
            <a:noAutofit/>
          </a:bodyPr>
          <a:p>
            <a:pPr>
              <a:lnSpc>
                <a:spcPct val="85000"/>
              </a:lnSpc>
            </a:pPr>
            <a:r>
              <a:rPr b="1" lang="en-US" sz="4000" spc="-1" strike="noStrike" cap="all">
                <a:solidFill>
                  <a:srgbClr val="ffffff"/>
                </a:solidFill>
                <a:latin typeface="Corbel"/>
              </a:rPr>
              <a:t>Linearity</a:t>
            </a:r>
            <a:endParaRPr b="0" lang="en-US" sz="4000" spc="-1" strike="noStrike">
              <a:solidFill>
                <a:srgbClr val="ffffff"/>
              </a:solidFill>
              <a:latin typeface="Corbel"/>
            </a:endParaRPr>
          </a:p>
        </p:txBody>
      </p:sp>
      <p:sp>
        <p:nvSpPr>
          <p:cNvPr id="78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84" name="Picture 3" descr=""/>
          <p:cNvPicPr/>
          <p:nvPr/>
        </p:nvPicPr>
        <p:blipFill>
          <a:blip r:embed="rId1"/>
          <a:stretch/>
        </p:blipFill>
        <p:spPr>
          <a:xfrm>
            <a:off x="32400" y="1825560"/>
            <a:ext cx="6063480" cy="4848840"/>
          </a:xfrm>
          <a:prstGeom prst="rect">
            <a:avLst/>
          </a:prstGeom>
          <a:ln>
            <a:noFill/>
          </a:ln>
        </p:spPr>
      </p:pic>
      <p:pic>
        <p:nvPicPr>
          <p:cNvPr id="785" name="Picture 4" descr=""/>
          <p:cNvPicPr/>
          <p:nvPr/>
        </p:nvPicPr>
        <p:blipFill>
          <a:blip r:embed="rId2"/>
          <a:stretch/>
        </p:blipFill>
        <p:spPr>
          <a:xfrm>
            <a:off x="6315120" y="1807200"/>
            <a:ext cx="5354280" cy="4655160"/>
          </a:xfrm>
          <a:prstGeom prst="rect">
            <a:avLst/>
          </a:prstGeom>
          <a:ln>
            <a:noFill/>
          </a:ln>
        </p:spPr>
      </p:pic>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8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788"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3B9D38F1-D611-4F80-98B6-ECBDBEC7F183}" type="datetime1">
              <a:rPr b="0" lang="en-US" sz="1050" spc="-1" strike="noStrike">
                <a:solidFill>
                  <a:srgbClr val="ffffff"/>
                </a:solidFill>
                <a:latin typeface="Corbel"/>
              </a:rPr>
              <a:t>03/18/2022</a:t>
            </a:fld>
            <a:endParaRPr b="0" lang="en-US" sz="1050" spc="-1" strike="noStrike">
              <a:latin typeface="Times New Roman"/>
            </a:endParaRPr>
          </a:p>
        </p:txBody>
      </p:sp>
      <p:sp>
        <p:nvSpPr>
          <p:cNvPr id="789"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790"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F7F55EA4-854E-412E-8F77-A20408955555}" type="slidenum">
              <a:rPr b="0" lang="en-US" sz="1200" spc="-1" strike="noStrike">
                <a:solidFill>
                  <a:srgbClr val="ffffff"/>
                </a:solidFill>
                <a:latin typeface="Corbel"/>
              </a:rPr>
              <a:t>197</a:t>
            </a:fld>
            <a:endParaRPr b="0" lang="en-US" sz="1200" spc="-1" strike="noStrike">
              <a:latin typeface="Times New Roman"/>
            </a:endParaRPr>
          </a:p>
        </p:txBody>
      </p:sp>
      <p:pic>
        <p:nvPicPr>
          <p:cNvPr id="791" name="Picture 3" descr=""/>
          <p:cNvPicPr/>
          <p:nvPr/>
        </p:nvPicPr>
        <p:blipFill>
          <a:blip r:embed="rId1"/>
          <a:stretch/>
        </p:blipFill>
        <p:spPr>
          <a:xfrm>
            <a:off x="838080" y="1690560"/>
            <a:ext cx="11048760" cy="4384080"/>
          </a:xfrm>
          <a:prstGeom prst="rect">
            <a:avLst/>
          </a:prstGeom>
          <a:ln>
            <a:noFill/>
          </a:ln>
        </p:spPr>
      </p:pic>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Independence</a:t>
            </a:r>
            <a:endParaRPr b="0" lang="en-US" sz="4000" spc="-1" strike="noStrike">
              <a:solidFill>
                <a:srgbClr val="ffffff"/>
              </a:solidFill>
              <a:latin typeface="Corbel"/>
            </a:endParaRPr>
          </a:p>
        </p:txBody>
      </p:sp>
      <p:sp>
        <p:nvSpPr>
          <p:cNvPr id="79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94" name="Picture 4" descr=""/>
          <p:cNvPicPr/>
          <p:nvPr/>
        </p:nvPicPr>
        <p:blipFill>
          <a:blip r:embed="rId1"/>
          <a:stretch/>
        </p:blipFill>
        <p:spPr>
          <a:xfrm>
            <a:off x="2479680" y="2522880"/>
            <a:ext cx="5756400" cy="3453840"/>
          </a:xfrm>
          <a:prstGeom prst="rect">
            <a:avLst/>
          </a:prstGeom>
          <a:ln>
            <a:noFill/>
          </a:ln>
        </p:spPr>
      </p:pic>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9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97" name="Picture 4" descr=""/>
          <p:cNvPicPr/>
          <p:nvPr/>
        </p:nvPicPr>
        <p:blipFill>
          <a:blip r:embed="rId1"/>
          <a:stretch/>
        </p:blipFill>
        <p:spPr>
          <a:xfrm>
            <a:off x="958320" y="1690560"/>
            <a:ext cx="4472640" cy="4048920"/>
          </a:xfrm>
          <a:prstGeom prst="rect">
            <a:avLst/>
          </a:prstGeom>
          <a:ln>
            <a:noFill/>
          </a:ln>
        </p:spPr>
      </p:pic>
      <p:pic>
        <p:nvPicPr>
          <p:cNvPr id="798" name="Picture 4" descr="Related image"/>
          <p:cNvPicPr/>
          <p:nvPr/>
        </p:nvPicPr>
        <p:blipFill>
          <a:blip r:embed="rId2"/>
          <a:stretch/>
        </p:blipFill>
        <p:spPr>
          <a:xfrm>
            <a:off x="7634520" y="1690560"/>
            <a:ext cx="2978640" cy="4154400"/>
          </a:xfrm>
          <a:prstGeom prst="rect">
            <a:avLst/>
          </a:prstGeom>
          <a:ln>
            <a:noFill/>
          </a:ln>
        </p:spPr>
      </p:pic>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9" name="TextShape 1"/>
          <p:cNvSpPr txBox="1"/>
          <p:nvPr/>
        </p:nvSpPr>
        <p:spPr>
          <a:xfrm>
            <a:off x="1202760" y="284040"/>
            <a:ext cx="9783720" cy="1508400"/>
          </a:xfrm>
          <a:prstGeom prst="rect">
            <a:avLst/>
          </a:prstGeom>
          <a:noFill/>
          <a:ln>
            <a:noFill/>
          </a:ln>
        </p:spPr>
        <p:txBody>
          <a:bodyPr anchor="ctr">
            <a:noAutofit/>
          </a:bodyPr>
          <a:p>
            <a:pPr>
              <a:lnSpc>
                <a:spcPct val="85000"/>
              </a:lnSpc>
            </a:pPr>
            <a:r>
              <a:rPr b="1" lang="en-US" sz="4000" spc="-1" strike="noStrike" cap="all">
                <a:solidFill>
                  <a:srgbClr val="ffffff"/>
                </a:solidFill>
                <a:latin typeface="Corbel"/>
              </a:rPr>
              <a:t>Overfitting </a:t>
            </a:r>
            <a:endParaRPr b="0" lang="en-US" sz="4000" spc="-1" strike="noStrike">
              <a:solidFill>
                <a:srgbClr val="ffffff"/>
              </a:solidFill>
              <a:latin typeface="Corbel"/>
            </a:endParaRPr>
          </a:p>
        </p:txBody>
      </p:sp>
      <p:sp>
        <p:nvSpPr>
          <p:cNvPr id="80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01" name="Picture 4" descr=""/>
          <p:cNvPicPr/>
          <p:nvPr/>
        </p:nvPicPr>
        <p:blipFill>
          <a:blip r:embed="rId1"/>
          <a:stretch/>
        </p:blipFill>
        <p:spPr>
          <a:xfrm>
            <a:off x="3254760" y="1825560"/>
            <a:ext cx="6245280" cy="4692960"/>
          </a:xfrm>
          <a:prstGeom prst="rect">
            <a:avLst/>
          </a:prstGeom>
          <a:ln>
            <a:noFill/>
          </a:ln>
        </p:spPr>
      </p:pic>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Influential points</a:t>
            </a:r>
            <a:endParaRPr b="0" lang="en-US" sz="4000" spc="-1" strike="noStrike">
              <a:solidFill>
                <a:srgbClr val="ffffff"/>
              </a:solidFill>
              <a:latin typeface="Corbel"/>
            </a:endParaRPr>
          </a:p>
        </p:txBody>
      </p:sp>
      <p:sp>
        <p:nvSpPr>
          <p:cNvPr id="80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04" name="Picture 3" descr=""/>
          <p:cNvPicPr/>
          <p:nvPr/>
        </p:nvPicPr>
        <p:blipFill>
          <a:blip r:embed="rId1"/>
          <a:stretch/>
        </p:blipFill>
        <p:spPr>
          <a:xfrm>
            <a:off x="1947960" y="1938960"/>
            <a:ext cx="8295840" cy="4562280"/>
          </a:xfrm>
          <a:prstGeom prst="rect">
            <a:avLst/>
          </a:prstGeom>
          <a:ln>
            <a:noFill/>
          </a:ln>
        </p:spPr>
      </p:pic>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TextShape 1"/>
          <p:cNvSpPr txBox="1"/>
          <p:nvPr/>
        </p:nvSpPr>
        <p:spPr>
          <a:xfrm>
            <a:off x="1202760" y="284040"/>
            <a:ext cx="9783720" cy="1508400"/>
          </a:xfrm>
          <a:prstGeom prst="rect">
            <a:avLst/>
          </a:prstGeom>
          <a:noFill/>
          <a:ln>
            <a:noFill/>
          </a:ln>
        </p:spPr>
        <p:txBody>
          <a:bodyPr anchor="ctr">
            <a:noAutofit/>
          </a:bodyPr>
          <a:p>
            <a:pPr>
              <a:lnSpc>
                <a:spcPct val="85000"/>
              </a:lnSpc>
            </a:pPr>
            <a:r>
              <a:rPr b="1" lang="en-US" sz="4000" spc="-1" strike="noStrike" cap="all">
                <a:solidFill>
                  <a:srgbClr val="ffffff"/>
                </a:solidFill>
                <a:latin typeface="Corbel"/>
              </a:rPr>
              <a:t>Multicolinearity</a:t>
            </a:r>
            <a:endParaRPr b="0" lang="en-US" sz="4000" spc="-1" strike="noStrike">
              <a:solidFill>
                <a:srgbClr val="ffffff"/>
              </a:solidFill>
              <a:latin typeface="Corbel"/>
            </a:endParaRPr>
          </a:p>
        </p:txBody>
      </p:sp>
      <p:sp>
        <p:nvSpPr>
          <p:cNvPr id="80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807" name="CustomShape 3"/>
          <p:cNvSpPr/>
          <p:nvPr/>
        </p:nvSpPr>
        <p:spPr>
          <a:xfrm>
            <a:off x="155520" y="-144360"/>
            <a:ext cx="304560" cy="304560"/>
          </a:xfrm>
          <a:prstGeom prst="rect">
            <a:avLst/>
          </a:prstGeom>
          <a:noFill/>
          <a:ln>
            <a:noFill/>
          </a:ln>
        </p:spPr>
        <p:style>
          <a:lnRef idx="0"/>
          <a:fillRef idx="0"/>
          <a:effectRef idx="0"/>
          <a:fontRef idx="minor"/>
        </p:style>
      </p:sp>
      <p:pic>
        <p:nvPicPr>
          <p:cNvPr id="808" name="Picture 4" descr=""/>
          <p:cNvPicPr/>
          <p:nvPr/>
        </p:nvPicPr>
        <p:blipFill>
          <a:blip r:embed="rId1"/>
          <a:stretch/>
        </p:blipFill>
        <p:spPr>
          <a:xfrm>
            <a:off x="1735920" y="1836720"/>
            <a:ext cx="9066240" cy="5066280"/>
          </a:xfrm>
          <a:prstGeom prst="rect">
            <a:avLst/>
          </a:prstGeom>
          <a:ln>
            <a:noFill/>
          </a:ln>
        </p:spPr>
      </p:pic>
      <p:sp>
        <p:nvSpPr>
          <p:cNvPr id="809" name="CustomShape 4"/>
          <p:cNvSpPr/>
          <p:nvPr/>
        </p:nvSpPr>
        <p:spPr>
          <a:xfrm>
            <a:off x="7218720" y="1262160"/>
            <a:ext cx="46800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6eac1c"/>
                </a:solidFill>
                <a:uFillTx/>
                <a:latin typeface="Corbel"/>
                <a:hlinkClick r:id="rId2"/>
              </a:rPr>
              <a:t>https://gallery.shinyapps.io/collinearity/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demo</a:t>
            </a:r>
            <a:endParaRPr b="0" lang="en-US" sz="4000" spc="-1" strike="noStrike">
              <a:solidFill>
                <a:srgbClr val="ffffff"/>
              </a:solidFill>
              <a:latin typeface="Corbel"/>
            </a:endParaRPr>
          </a:p>
        </p:txBody>
      </p:sp>
      <p:sp>
        <p:nvSpPr>
          <p:cNvPr id="19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95" name="Picture 3" descr=""/>
          <p:cNvPicPr/>
          <p:nvPr/>
        </p:nvPicPr>
        <p:blipFill>
          <a:blip r:embed="rId1"/>
          <a:stretch/>
        </p:blipFill>
        <p:spPr>
          <a:xfrm>
            <a:off x="955440" y="2131200"/>
            <a:ext cx="10278720" cy="4086360"/>
          </a:xfrm>
          <a:prstGeom prst="rect">
            <a:avLst/>
          </a:prstGeom>
          <a:ln>
            <a:noFill/>
          </a:ln>
        </p:spPr>
      </p:pic>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1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12" name="Picture 3" descr=""/>
          <p:cNvPicPr/>
          <p:nvPr/>
        </p:nvPicPr>
        <p:blipFill>
          <a:blip r:embed="rId1"/>
          <a:stretch/>
        </p:blipFill>
        <p:spPr>
          <a:xfrm>
            <a:off x="1766880" y="891720"/>
            <a:ext cx="8492760" cy="5688360"/>
          </a:xfrm>
          <a:prstGeom prst="rect">
            <a:avLst/>
          </a:prstGeom>
          <a:ln>
            <a:noFill/>
          </a:ln>
        </p:spPr>
      </p:pic>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1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15" name="Picture 3" descr=""/>
          <p:cNvPicPr/>
          <p:nvPr/>
        </p:nvPicPr>
        <p:blipFill>
          <a:blip r:embed="rId1"/>
          <a:stretch/>
        </p:blipFill>
        <p:spPr>
          <a:xfrm>
            <a:off x="1395000" y="312840"/>
            <a:ext cx="7042320" cy="6931440"/>
          </a:xfrm>
          <a:prstGeom prst="rect">
            <a:avLst/>
          </a:prstGeom>
          <a:ln>
            <a:noFill/>
          </a:ln>
        </p:spPr>
      </p:pic>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1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18" name="Picture 4" descr=""/>
          <p:cNvPicPr/>
          <p:nvPr/>
        </p:nvPicPr>
        <p:blipFill>
          <a:blip r:embed="rId1"/>
          <a:stretch/>
        </p:blipFill>
        <p:spPr>
          <a:xfrm>
            <a:off x="2603880" y="704160"/>
            <a:ext cx="6951240" cy="6153480"/>
          </a:xfrm>
          <a:prstGeom prst="rect">
            <a:avLst/>
          </a:prstGeom>
          <a:ln>
            <a:noFill/>
          </a:ln>
        </p:spPr>
      </p:pic>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2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21" name="Picture 3" descr=""/>
          <p:cNvPicPr/>
          <p:nvPr/>
        </p:nvPicPr>
        <p:blipFill>
          <a:blip r:embed="rId1"/>
          <a:stretch/>
        </p:blipFill>
        <p:spPr>
          <a:xfrm>
            <a:off x="2634840" y="1027800"/>
            <a:ext cx="6613200" cy="5146560"/>
          </a:xfrm>
          <a:prstGeom prst="rect">
            <a:avLst/>
          </a:prstGeom>
          <a:ln>
            <a:noFill/>
          </a:ln>
        </p:spPr>
      </p:pic>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2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24" name="Picture 3" descr=""/>
          <p:cNvPicPr/>
          <p:nvPr/>
        </p:nvPicPr>
        <p:blipFill>
          <a:blip r:embed="rId1"/>
          <a:stretch/>
        </p:blipFill>
        <p:spPr>
          <a:xfrm>
            <a:off x="2712240" y="796680"/>
            <a:ext cx="6132600" cy="5165280"/>
          </a:xfrm>
          <a:prstGeom prst="rect">
            <a:avLst/>
          </a:prstGeom>
          <a:ln>
            <a:noFill/>
          </a:ln>
        </p:spPr>
      </p:pic>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TextShape 1"/>
          <p:cNvSpPr txBox="1"/>
          <p:nvPr/>
        </p:nvSpPr>
        <p:spPr>
          <a:xfrm>
            <a:off x="1202760" y="284040"/>
            <a:ext cx="9783720" cy="1508400"/>
          </a:xfrm>
          <a:prstGeom prst="rect">
            <a:avLst/>
          </a:prstGeom>
          <a:noFill/>
          <a:ln>
            <a:noFill/>
          </a:ln>
        </p:spPr>
        <p:txBody>
          <a:bodyPr anchor="ctr">
            <a:normAutofit/>
          </a:bodyPr>
          <a:p>
            <a:pPr>
              <a:lnSpc>
                <a:spcPct val="85000"/>
              </a:lnSpc>
            </a:pPr>
            <a:r>
              <a:rPr b="1" lang="en-US" sz="4000" spc="-1" strike="noStrike" cap="all">
                <a:solidFill>
                  <a:srgbClr val="ffffff"/>
                </a:solidFill>
                <a:latin typeface="Corbel"/>
              </a:rPr>
              <a:t>Pressure can output a p-value </a:t>
            </a:r>
            <a:r>
              <a:rPr b="1" lang="ar-EG" sz="4000" spc="-1" strike="noStrike" cap="all">
                <a:solidFill>
                  <a:srgbClr val="ffffff"/>
                </a:solidFill>
                <a:latin typeface="Corbel"/>
              </a:rPr>
              <a:t>من الشرخ الجواني</a:t>
            </a:r>
            <a:r>
              <a:rPr b="1" lang="en-US" sz="4000" spc="-1" strike="noStrike" cap="all">
                <a:solidFill>
                  <a:srgbClr val="ffffff"/>
                </a:solidFill>
                <a:latin typeface="Corbel"/>
              </a:rPr>
              <a:t>))</a:t>
            </a:r>
            <a:endParaRPr b="0" lang="en-US" sz="4000" spc="-1" strike="noStrike">
              <a:solidFill>
                <a:srgbClr val="ffffff"/>
              </a:solidFill>
              <a:latin typeface="Corbel"/>
            </a:endParaRPr>
          </a:p>
        </p:txBody>
      </p:sp>
      <p:sp>
        <p:nvSpPr>
          <p:cNvPr id="82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27" name="Picture 4" descr=""/>
          <p:cNvPicPr/>
          <p:nvPr/>
        </p:nvPicPr>
        <p:blipFill>
          <a:blip r:embed="rId1"/>
          <a:stretch/>
        </p:blipFill>
        <p:spPr>
          <a:xfrm>
            <a:off x="2893680" y="2675520"/>
            <a:ext cx="5545080" cy="3105000"/>
          </a:xfrm>
          <a:prstGeom prst="rect">
            <a:avLst/>
          </a:prstGeom>
          <a:ln>
            <a:noFill/>
          </a:ln>
        </p:spPr>
      </p:pic>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to do ?</a:t>
            </a:r>
            <a:r>
              <a:rPr b="0" lang="en-US" sz="4000" spc="-1" strike="noStrike" cap="all">
                <a:solidFill>
                  <a:srgbClr val="ffffff"/>
                </a:solidFill>
                <a:latin typeface="Corbel"/>
              </a:rPr>
              <a:t>	</a:t>
            </a:r>
            <a:endParaRPr b="0" lang="en-US" sz="4000" spc="-1" strike="noStrike">
              <a:solidFill>
                <a:srgbClr val="ffffff"/>
              </a:solidFill>
              <a:latin typeface="Corbel"/>
            </a:endParaRPr>
          </a:p>
        </p:txBody>
      </p:sp>
      <p:sp>
        <p:nvSpPr>
          <p:cNvPr id="82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30" name="Picture 2" descr="Image result for sneak"/>
          <p:cNvPicPr/>
          <p:nvPr/>
        </p:nvPicPr>
        <p:blipFill>
          <a:blip r:embed="rId1"/>
          <a:stretch/>
        </p:blipFill>
        <p:spPr>
          <a:xfrm>
            <a:off x="1717560" y="2514600"/>
            <a:ext cx="2295000" cy="3000240"/>
          </a:xfrm>
          <a:prstGeom prst="rect">
            <a:avLst/>
          </a:prstGeom>
          <a:ln>
            <a:noFill/>
          </a:ln>
        </p:spPr>
      </p:pic>
      <p:pic>
        <p:nvPicPr>
          <p:cNvPr id="831" name="Picture 4" descr="Image result for justification animation"/>
          <p:cNvPicPr/>
          <p:nvPr/>
        </p:nvPicPr>
        <p:blipFill>
          <a:blip r:embed="rId2"/>
          <a:stretch/>
        </p:blipFill>
        <p:spPr>
          <a:xfrm>
            <a:off x="5708880" y="2743560"/>
            <a:ext cx="4949280" cy="2771280"/>
          </a:xfrm>
          <a:prstGeom prst="rect">
            <a:avLst/>
          </a:prstGeom>
          <a:ln>
            <a:noFill/>
          </a:ln>
        </p:spPr>
      </p:pic>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en-US" sz="4000" spc="-1" strike="noStrike" cap="all">
                <a:solidFill>
                  <a:srgbClr val="ffffff"/>
                </a:solidFill>
                <a:latin typeface="Corbel"/>
              </a:rPr>
              <a:t>CASE study</a:t>
            </a:r>
            <a:endParaRPr b="0" lang="en-US" sz="4000" spc="-1" strike="noStrike">
              <a:solidFill>
                <a:srgbClr val="ffffff"/>
              </a:solidFill>
              <a:latin typeface="Corbel"/>
            </a:endParaRPr>
          </a:p>
        </p:txBody>
      </p:sp>
      <p:sp>
        <p:nvSpPr>
          <p:cNvPr id="83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34" name="Picture 5" descr=""/>
          <p:cNvPicPr/>
          <p:nvPr/>
        </p:nvPicPr>
        <p:blipFill>
          <a:blip r:embed="rId1"/>
          <a:stretch/>
        </p:blipFill>
        <p:spPr>
          <a:xfrm>
            <a:off x="6137280" y="1874520"/>
            <a:ext cx="4678560" cy="3423240"/>
          </a:xfrm>
          <a:prstGeom prst="rect">
            <a:avLst/>
          </a:prstGeom>
          <a:ln>
            <a:noFill/>
          </a:ln>
        </p:spPr>
      </p:pic>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3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37" name="Picture 3" descr=""/>
          <p:cNvPicPr/>
          <p:nvPr/>
        </p:nvPicPr>
        <p:blipFill>
          <a:blip r:embed="rId1"/>
          <a:stretch/>
        </p:blipFill>
        <p:spPr>
          <a:xfrm>
            <a:off x="1680480" y="2257200"/>
            <a:ext cx="8830440" cy="3228840"/>
          </a:xfrm>
          <a:prstGeom prst="rect">
            <a:avLst/>
          </a:prstGeom>
          <a:ln>
            <a:noFill/>
          </a:ln>
        </p:spPr>
      </p:pic>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3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40" name="Picture 3" descr=""/>
          <p:cNvPicPr/>
          <p:nvPr/>
        </p:nvPicPr>
        <p:blipFill>
          <a:blip r:embed="rId1"/>
          <a:stretch/>
        </p:blipFill>
        <p:spPr>
          <a:xfrm>
            <a:off x="1251720" y="2741400"/>
            <a:ext cx="10269000" cy="296172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A/B testing Project </a:t>
            </a:r>
            <a:endParaRPr b="0" lang="en-US" sz="4000" spc="-1" strike="noStrike">
              <a:solidFill>
                <a:srgbClr val="ffffff"/>
              </a:solidFill>
              <a:latin typeface="Corbel"/>
            </a:endParaRPr>
          </a:p>
        </p:txBody>
      </p:sp>
      <p:sp>
        <p:nvSpPr>
          <p:cNvPr id="19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98" name="Picture 3" descr=""/>
          <p:cNvPicPr/>
          <p:nvPr/>
        </p:nvPicPr>
        <p:blipFill>
          <a:blip r:embed="rId1"/>
          <a:stretch/>
        </p:blipFill>
        <p:spPr>
          <a:xfrm>
            <a:off x="1342080" y="2439720"/>
            <a:ext cx="2907000" cy="3007080"/>
          </a:xfrm>
          <a:prstGeom prst="rect">
            <a:avLst/>
          </a:prstGeom>
          <a:ln>
            <a:noFill/>
          </a:ln>
        </p:spPr>
      </p:pic>
      <p:pic>
        <p:nvPicPr>
          <p:cNvPr id="199" name="Picture 4" descr=""/>
          <p:cNvPicPr/>
          <p:nvPr/>
        </p:nvPicPr>
        <p:blipFill>
          <a:blip r:embed="rId2"/>
          <a:stretch/>
        </p:blipFill>
        <p:spPr>
          <a:xfrm>
            <a:off x="4917960" y="2689200"/>
            <a:ext cx="3071160" cy="1822320"/>
          </a:xfrm>
          <a:prstGeom prst="rect">
            <a:avLst/>
          </a:prstGeom>
          <a:ln>
            <a:noFill/>
          </a:ln>
        </p:spPr>
      </p:pic>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4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43" name="Picture 3" descr=""/>
          <p:cNvPicPr/>
          <p:nvPr/>
        </p:nvPicPr>
        <p:blipFill>
          <a:blip r:embed="rId1"/>
          <a:stretch/>
        </p:blipFill>
        <p:spPr>
          <a:xfrm>
            <a:off x="1342440" y="2180880"/>
            <a:ext cx="9506880" cy="4482720"/>
          </a:xfrm>
          <a:prstGeom prst="rect">
            <a:avLst/>
          </a:prstGeom>
          <a:ln>
            <a:noFill/>
          </a:ln>
        </p:spPr>
      </p:pic>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4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846"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320179AE-2F38-4C27-A5F2-6E18B6D419E9}" type="datetime1">
              <a:rPr b="0" lang="en-US" sz="1050" spc="-1" strike="noStrike">
                <a:solidFill>
                  <a:srgbClr val="ffffff"/>
                </a:solidFill>
                <a:latin typeface="Corbel"/>
              </a:rPr>
              <a:t>03/18/2022</a:t>
            </a:fld>
            <a:endParaRPr b="0" lang="en-US" sz="1050" spc="-1" strike="noStrike">
              <a:latin typeface="Times New Roman"/>
            </a:endParaRPr>
          </a:p>
        </p:txBody>
      </p:sp>
      <p:sp>
        <p:nvSpPr>
          <p:cNvPr id="847"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848"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7E20A4C3-B1B2-4489-B8FB-419034D4246A}" type="slidenum">
              <a:rPr b="0" lang="en-US" sz="1200" spc="-1" strike="noStrike">
                <a:solidFill>
                  <a:srgbClr val="ffffff"/>
                </a:solidFill>
                <a:latin typeface="Corbel"/>
              </a:rPr>
              <a:t>215</a:t>
            </a:fld>
            <a:endParaRPr b="0" lang="en-US" sz="1200" spc="-1" strike="noStrike">
              <a:latin typeface="Times New Roman"/>
            </a:endParaRPr>
          </a:p>
        </p:txBody>
      </p:sp>
      <p:pic>
        <p:nvPicPr>
          <p:cNvPr id="849" name="Picture 3" descr=""/>
          <p:cNvPicPr/>
          <p:nvPr/>
        </p:nvPicPr>
        <p:blipFill>
          <a:blip r:embed="rId1"/>
          <a:stretch/>
        </p:blipFill>
        <p:spPr>
          <a:xfrm>
            <a:off x="1094760" y="496080"/>
            <a:ext cx="10589400" cy="5989680"/>
          </a:xfrm>
          <a:prstGeom prst="rect">
            <a:avLst/>
          </a:prstGeom>
          <a:ln>
            <a:noFill/>
          </a:ln>
        </p:spPr>
      </p:pic>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5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52" name="Picture 3" descr=""/>
          <p:cNvPicPr/>
          <p:nvPr/>
        </p:nvPicPr>
        <p:blipFill>
          <a:blip r:embed="rId1"/>
          <a:stretch/>
        </p:blipFill>
        <p:spPr>
          <a:xfrm>
            <a:off x="728280" y="107280"/>
            <a:ext cx="11189520" cy="6643440"/>
          </a:xfrm>
          <a:prstGeom prst="rect">
            <a:avLst/>
          </a:prstGeom>
          <a:ln>
            <a:noFill/>
          </a:ln>
        </p:spPr>
      </p:pic>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TextShape 1"/>
          <p:cNvSpPr txBox="1"/>
          <p:nvPr/>
        </p:nvSpPr>
        <p:spPr>
          <a:xfrm>
            <a:off x="1202760" y="284040"/>
            <a:ext cx="9783720" cy="1508400"/>
          </a:xfrm>
          <a:prstGeom prst="rect">
            <a:avLst/>
          </a:prstGeom>
          <a:noFill/>
          <a:ln>
            <a:noFill/>
          </a:ln>
        </p:spPr>
        <p:txBody>
          <a:bodyPr anchor="ctr">
            <a:noAutofit/>
          </a:bodyPr>
          <a:p>
            <a:pPr>
              <a:lnSpc>
                <a:spcPct val="85000"/>
              </a:lnSpc>
            </a:pPr>
            <a:r>
              <a:rPr b="1" lang="en-US" sz="4000" spc="-1" strike="noStrike" cap="all">
                <a:solidFill>
                  <a:srgbClr val="ffffff"/>
                </a:solidFill>
                <a:latin typeface="Corbel"/>
              </a:rPr>
              <a:t>Which regression model to choose?</a:t>
            </a:r>
            <a:endParaRPr b="0" lang="en-US" sz="4000" spc="-1" strike="noStrike">
              <a:solidFill>
                <a:srgbClr val="ffffff"/>
              </a:solidFill>
              <a:latin typeface="Corbel"/>
            </a:endParaRPr>
          </a:p>
        </p:txBody>
      </p:sp>
      <p:sp>
        <p:nvSpPr>
          <p:cNvPr id="854"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Hours spent studying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Alive or dead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Time to death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Vehicle speed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Height of children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Chemotherapy toxicity</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Time spent before teacher enters class</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Logistic regression </a:t>
            </a:r>
            <a:endParaRPr b="0" lang="en-US" sz="4000" spc="-1" strike="noStrike">
              <a:solidFill>
                <a:srgbClr val="ffffff"/>
              </a:solidFill>
              <a:latin typeface="Corbel"/>
            </a:endParaRPr>
          </a:p>
        </p:txBody>
      </p:sp>
      <p:sp>
        <p:nvSpPr>
          <p:cNvPr id="85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857"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FFE29399-D58D-477F-B1C5-0C92DE643759}" type="datetime1">
              <a:rPr b="0" lang="en-US" sz="1050" spc="-1" strike="noStrike">
                <a:solidFill>
                  <a:srgbClr val="ffffff"/>
                </a:solidFill>
                <a:latin typeface="Corbel"/>
              </a:rPr>
              <a:t>03/18/2022</a:t>
            </a:fld>
            <a:endParaRPr b="0" lang="en-US" sz="1050" spc="-1" strike="noStrike">
              <a:latin typeface="Times New Roman"/>
            </a:endParaRPr>
          </a:p>
        </p:txBody>
      </p:sp>
      <p:sp>
        <p:nvSpPr>
          <p:cNvPr id="858"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859"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F2B37DAC-01EF-4FCB-9174-672E56958FD9}" type="slidenum">
              <a:rPr b="0" lang="en-US" sz="1200" spc="-1" strike="noStrike">
                <a:solidFill>
                  <a:srgbClr val="ffffff"/>
                </a:solidFill>
                <a:latin typeface="Corbel"/>
              </a:rPr>
              <a:t>215</a:t>
            </a:fld>
            <a:endParaRPr b="0" lang="en-US" sz="1200" spc="-1" strike="noStrike">
              <a:latin typeface="Times New Roman"/>
            </a:endParaRPr>
          </a:p>
        </p:txBody>
      </p:sp>
      <p:pic>
        <p:nvPicPr>
          <p:cNvPr id="860" name="Picture 7" descr=""/>
          <p:cNvPicPr/>
          <p:nvPr/>
        </p:nvPicPr>
        <p:blipFill>
          <a:blip r:embed="rId1"/>
          <a:stretch/>
        </p:blipFill>
        <p:spPr>
          <a:xfrm>
            <a:off x="1906200" y="1167120"/>
            <a:ext cx="9154440" cy="5258160"/>
          </a:xfrm>
          <a:prstGeom prst="rect">
            <a:avLst/>
          </a:prstGeom>
          <a:ln>
            <a:noFill/>
          </a:ln>
        </p:spPr>
      </p:pic>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6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863"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522467C0-3CA0-4653-8510-1EDB064E57BF}" type="datetime1">
              <a:rPr b="0" lang="en-US" sz="1050" spc="-1" strike="noStrike">
                <a:solidFill>
                  <a:srgbClr val="ffffff"/>
                </a:solidFill>
                <a:latin typeface="Corbel"/>
              </a:rPr>
              <a:t>03/18/2022</a:t>
            </a:fld>
            <a:endParaRPr b="0" lang="en-US" sz="1050" spc="-1" strike="noStrike">
              <a:latin typeface="Times New Roman"/>
            </a:endParaRPr>
          </a:p>
        </p:txBody>
      </p:sp>
      <p:sp>
        <p:nvSpPr>
          <p:cNvPr id="864"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865"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32EE0230-9F6B-47F4-AFF0-5C52790C99D0}" type="slidenum">
              <a:rPr b="0" lang="en-US" sz="1200" spc="-1" strike="noStrike">
                <a:solidFill>
                  <a:srgbClr val="ffffff"/>
                </a:solidFill>
                <a:latin typeface="Corbel"/>
              </a:rPr>
              <a:t>215</a:t>
            </a:fld>
            <a:endParaRPr b="0" lang="en-US" sz="1200" spc="-1" strike="noStrike">
              <a:latin typeface="Times New Roman"/>
            </a:endParaRPr>
          </a:p>
        </p:txBody>
      </p:sp>
      <p:pic>
        <p:nvPicPr>
          <p:cNvPr id="866" name="Picture 3" descr=""/>
          <p:cNvPicPr/>
          <p:nvPr/>
        </p:nvPicPr>
        <p:blipFill>
          <a:blip r:embed="rId1"/>
          <a:stretch/>
        </p:blipFill>
        <p:spPr>
          <a:xfrm>
            <a:off x="838080" y="1690560"/>
            <a:ext cx="11048760" cy="4384080"/>
          </a:xfrm>
          <a:prstGeom prst="rect">
            <a:avLst/>
          </a:prstGeom>
          <a:ln>
            <a:noFill/>
          </a:ln>
        </p:spPr>
      </p:pic>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6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69" name="Picture 3" descr=""/>
          <p:cNvPicPr/>
          <p:nvPr/>
        </p:nvPicPr>
        <p:blipFill>
          <a:blip r:embed="rId1"/>
          <a:stretch/>
        </p:blipFill>
        <p:spPr>
          <a:xfrm>
            <a:off x="1675800" y="1985760"/>
            <a:ext cx="9250200" cy="4871880"/>
          </a:xfrm>
          <a:prstGeom prst="rect">
            <a:avLst/>
          </a:prstGeom>
          <a:ln>
            <a:noFill/>
          </a:ln>
        </p:spPr>
      </p:pic>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7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72" name="Picture 3" descr=""/>
          <p:cNvPicPr/>
          <p:nvPr/>
        </p:nvPicPr>
        <p:blipFill>
          <a:blip r:embed="rId1"/>
          <a:stretch/>
        </p:blipFill>
        <p:spPr>
          <a:xfrm>
            <a:off x="3333240" y="1390320"/>
            <a:ext cx="5524920" cy="4077000"/>
          </a:xfrm>
          <a:prstGeom prst="rect">
            <a:avLst/>
          </a:prstGeom>
          <a:ln>
            <a:noFill/>
          </a:ln>
        </p:spPr>
      </p:pic>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Multicollinearity </a:t>
            </a:r>
            <a:endParaRPr b="0" lang="en-US" sz="4000" spc="-1" strike="noStrike">
              <a:solidFill>
                <a:srgbClr val="ffffff"/>
              </a:solidFill>
              <a:latin typeface="Corbel"/>
            </a:endParaRPr>
          </a:p>
        </p:txBody>
      </p:sp>
      <p:sp>
        <p:nvSpPr>
          <p:cNvPr id="87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75" name="Picture 5" descr=""/>
          <p:cNvPicPr/>
          <p:nvPr/>
        </p:nvPicPr>
        <p:blipFill>
          <a:blip r:embed="rId1"/>
          <a:stretch/>
        </p:blipFill>
        <p:spPr>
          <a:xfrm>
            <a:off x="3609720" y="1504800"/>
            <a:ext cx="4972320" cy="3848400"/>
          </a:xfrm>
          <a:prstGeom prst="rect">
            <a:avLst/>
          </a:prstGeom>
          <a:ln>
            <a:noFill/>
          </a:ln>
        </p:spPr>
      </p:pic>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7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78" name="Picture 3" descr=""/>
          <p:cNvPicPr/>
          <p:nvPr/>
        </p:nvPicPr>
        <p:blipFill>
          <a:blip r:embed="rId1"/>
          <a:stretch/>
        </p:blipFill>
        <p:spPr>
          <a:xfrm>
            <a:off x="851760" y="1238040"/>
            <a:ext cx="10488240" cy="43819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Part II - A/B Test</a:t>
            </a:r>
            <a:endParaRPr b="0" lang="en-US" sz="4000" spc="-1" strike="noStrike">
              <a:solidFill>
                <a:srgbClr val="ffffff"/>
              </a:solidFill>
              <a:latin typeface="Corbel"/>
            </a:endParaRPr>
          </a:p>
        </p:txBody>
      </p:sp>
      <p:sp>
        <p:nvSpPr>
          <p:cNvPr id="201"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1" lang="en-US" sz="2400" spc="-1" strike="noStrike">
                <a:solidFill>
                  <a:srgbClr val="ffffff"/>
                </a:solidFill>
                <a:latin typeface="Corbel"/>
              </a:rPr>
              <a:t>state your hypothesis</a:t>
            </a:r>
            <a:endParaRPr b="0" lang="en-US" sz="2400" spc="-1" strike="noStrike">
              <a:solidFill>
                <a:srgbClr val="ffffff"/>
              </a:solidFill>
              <a:latin typeface="Corbel"/>
            </a:endParaRPr>
          </a:p>
          <a:p>
            <a:pPr>
              <a:lnSpc>
                <a:spcPct val="90000"/>
              </a:lnSpc>
              <a:spcBef>
                <a:spcPts val="1199"/>
              </a:spcBef>
              <a:spcAft>
                <a:spcPts val="201"/>
              </a:spcAft>
            </a:pPr>
            <a:endParaRPr b="0" lang="en-US" sz="2400" spc="-1" strike="noStrike">
              <a:solidFill>
                <a:srgbClr val="ffffff"/>
              </a:solidFill>
              <a:latin typeface="Corbel"/>
            </a:endParaRPr>
          </a:p>
        </p:txBody>
      </p:sp>
      <p:pic>
        <p:nvPicPr>
          <p:cNvPr id="202" name="Picture 4" descr=""/>
          <p:cNvPicPr/>
          <p:nvPr/>
        </p:nvPicPr>
        <p:blipFill>
          <a:blip r:embed="rId1"/>
          <a:stretch/>
        </p:blipFill>
        <p:spPr>
          <a:xfrm>
            <a:off x="565920" y="3406680"/>
            <a:ext cx="11318040" cy="674280"/>
          </a:xfrm>
          <a:prstGeom prst="rect">
            <a:avLst/>
          </a:prstGeom>
          <a:ln>
            <a:noFill/>
          </a:ln>
        </p:spPr>
      </p:pic>
      <p:pic>
        <p:nvPicPr>
          <p:cNvPr id="203" name="Picture 5" descr=""/>
          <p:cNvPicPr/>
          <p:nvPr/>
        </p:nvPicPr>
        <p:blipFill>
          <a:blip r:embed="rId2"/>
          <a:stretch/>
        </p:blipFill>
        <p:spPr>
          <a:xfrm>
            <a:off x="885600" y="4649760"/>
            <a:ext cx="10901880" cy="725400"/>
          </a:xfrm>
          <a:prstGeom prst="rect">
            <a:avLst/>
          </a:prstGeom>
          <a:ln>
            <a:noFill/>
          </a:ln>
        </p:spPr>
      </p:pic>
      <p:pic>
        <p:nvPicPr>
          <p:cNvPr id="204" name="Picture 6" descr=""/>
          <p:cNvPicPr/>
          <p:nvPr/>
        </p:nvPicPr>
        <p:blipFill>
          <a:blip r:embed="rId3"/>
          <a:stretch/>
        </p:blipFill>
        <p:spPr>
          <a:xfrm>
            <a:off x="700200" y="5990040"/>
            <a:ext cx="11059920" cy="627120"/>
          </a:xfrm>
          <a:prstGeom prst="rect">
            <a:avLst/>
          </a:prstGeom>
          <a:ln>
            <a:noFill/>
          </a:ln>
        </p:spPr>
      </p:pic>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8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81" name="Picture 3" descr=""/>
          <p:cNvPicPr/>
          <p:nvPr/>
        </p:nvPicPr>
        <p:blipFill>
          <a:blip r:embed="rId1"/>
          <a:stretch/>
        </p:blipFill>
        <p:spPr>
          <a:xfrm>
            <a:off x="2742840" y="1866600"/>
            <a:ext cx="6706080" cy="3124440"/>
          </a:xfrm>
          <a:prstGeom prst="rect">
            <a:avLst/>
          </a:prstGeom>
          <a:ln>
            <a:noFill/>
          </a:ln>
        </p:spPr>
      </p:pic>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Higher order terms/ quadratics/ interaction</a:t>
            </a:r>
            <a:endParaRPr b="0" lang="en-US" sz="4000" spc="-1" strike="noStrike">
              <a:solidFill>
                <a:srgbClr val="ffffff"/>
              </a:solidFill>
              <a:latin typeface="Corbel"/>
            </a:endParaRPr>
          </a:p>
        </p:txBody>
      </p:sp>
      <p:sp>
        <p:nvSpPr>
          <p:cNvPr id="88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I have used interaction before, but I have never used quadratics </a:t>
            </a:r>
            <a:endParaRPr b="0" lang="en-US" sz="2200" spc="-1" strike="noStrike">
              <a:solidFill>
                <a:srgbClr val="ffffff"/>
              </a:solidFill>
              <a:latin typeface="Corbel"/>
            </a:endParaRPr>
          </a:p>
        </p:txBody>
      </p:sp>
      <p:pic>
        <p:nvPicPr>
          <p:cNvPr id="884" name="Picture 3" descr=""/>
          <p:cNvPicPr/>
          <p:nvPr/>
        </p:nvPicPr>
        <p:blipFill>
          <a:blip r:embed="rId1"/>
          <a:stretch/>
        </p:blipFill>
        <p:spPr>
          <a:xfrm>
            <a:off x="2538000" y="2813760"/>
            <a:ext cx="4653360" cy="3633840"/>
          </a:xfrm>
          <a:prstGeom prst="rect">
            <a:avLst/>
          </a:prstGeom>
          <a:ln>
            <a:noFill/>
          </a:ln>
        </p:spPr>
      </p:pic>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Interactions</a:t>
            </a:r>
            <a:endParaRPr b="0" lang="en-US" sz="4000" spc="-1" strike="noStrike">
              <a:solidFill>
                <a:srgbClr val="ffffff"/>
              </a:solidFill>
              <a:latin typeface="Corbel"/>
            </a:endParaRPr>
          </a:p>
        </p:txBody>
      </p:sp>
      <p:sp>
        <p:nvSpPr>
          <p:cNvPr id="88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87" name="Picture 3" descr=""/>
          <p:cNvPicPr/>
          <p:nvPr/>
        </p:nvPicPr>
        <p:blipFill>
          <a:blip r:embed="rId1"/>
          <a:stretch/>
        </p:blipFill>
        <p:spPr>
          <a:xfrm>
            <a:off x="646200" y="1437480"/>
            <a:ext cx="9230760" cy="5420160"/>
          </a:xfrm>
          <a:prstGeom prst="rect">
            <a:avLst/>
          </a:prstGeom>
          <a:ln>
            <a:noFill/>
          </a:ln>
        </p:spPr>
      </p:pic>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TextShape 1"/>
          <p:cNvSpPr txBox="1"/>
          <p:nvPr/>
        </p:nvSpPr>
        <p:spPr>
          <a:xfrm>
            <a:off x="1154880" y="1447920"/>
            <a:ext cx="8825400" cy="3329280"/>
          </a:xfrm>
          <a:prstGeom prst="rect">
            <a:avLst/>
          </a:prstGeom>
          <a:noFill/>
          <a:ln>
            <a:noFill/>
          </a:ln>
        </p:spPr>
        <p:txBody>
          <a:bodyPr anchor="b">
            <a:noAutofit/>
          </a:bodyPr>
          <a:p>
            <a:endParaRPr b="0" lang="en-US" sz="1800" spc="-1" strike="noStrike">
              <a:solidFill>
                <a:srgbClr val="ffffff"/>
              </a:solidFill>
              <a:latin typeface="Corbel"/>
            </a:endParaRPr>
          </a:p>
        </p:txBody>
      </p:sp>
      <p:sp>
        <p:nvSpPr>
          <p:cNvPr id="889"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pic>
        <p:nvPicPr>
          <p:cNvPr id="890" name="Picture 3" descr=""/>
          <p:cNvPicPr/>
          <p:nvPr/>
        </p:nvPicPr>
        <p:blipFill>
          <a:blip r:embed="rId1"/>
          <a:stretch/>
        </p:blipFill>
        <p:spPr>
          <a:xfrm>
            <a:off x="3114360" y="1238040"/>
            <a:ext cx="5963040" cy="4381920"/>
          </a:xfrm>
          <a:prstGeom prst="rect">
            <a:avLst/>
          </a:prstGeom>
          <a:ln>
            <a:noFill/>
          </a:ln>
        </p:spPr>
      </p:pic>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9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93" name="Picture 3" descr=""/>
          <p:cNvPicPr/>
          <p:nvPr/>
        </p:nvPicPr>
        <p:blipFill>
          <a:blip r:embed="rId1"/>
          <a:stretch/>
        </p:blipFill>
        <p:spPr>
          <a:xfrm>
            <a:off x="861480" y="2561400"/>
            <a:ext cx="10370160" cy="1589040"/>
          </a:xfrm>
          <a:prstGeom prst="rect">
            <a:avLst/>
          </a:prstGeom>
          <a:ln>
            <a:noFill/>
          </a:ln>
        </p:spPr>
      </p:pic>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9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96" name="Picture 3" descr=""/>
          <p:cNvPicPr/>
          <p:nvPr/>
        </p:nvPicPr>
        <p:blipFill>
          <a:blip r:embed="rId1"/>
          <a:stretch/>
        </p:blipFill>
        <p:spPr>
          <a:xfrm>
            <a:off x="6415200" y="2343600"/>
            <a:ext cx="5258160" cy="1647720"/>
          </a:xfrm>
          <a:prstGeom prst="rect">
            <a:avLst/>
          </a:prstGeom>
          <a:ln>
            <a:noFill/>
          </a:ln>
        </p:spPr>
      </p:pic>
      <p:pic>
        <p:nvPicPr>
          <p:cNvPr id="897" name="Picture 4" descr=""/>
          <p:cNvPicPr/>
          <p:nvPr/>
        </p:nvPicPr>
        <p:blipFill>
          <a:blip r:embed="rId2"/>
          <a:stretch/>
        </p:blipFill>
        <p:spPr>
          <a:xfrm>
            <a:off x="347040" y="2051280"/>
            <a:ext cx="5563080" cy="2838600"/>
          </a:xfrm>
          <a:prstGeom prst="rect">
            <a:avLst/>
          </a:prstGeom>
          <a:ln>
            <a:noFill/>
          </a:ln>
        </p:spPr>
      </p:pic>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Which variables to keep </a:t>
            </a:r>
            <a:endParaRPr b="0" lang="en-US" sz="4000" spc="-1" strike="noStrike">
              <a:solidFill>
                <a:srgbClr val="ffffff"/>
              </a:solidFill>
              <a:latin typeface="Corbel"/>
            </a:endParaRPr>
          </a:p>
        </p:txBody>
      </p:sp>
      <p:sp>
        <p:nvSpPr>
          <p:cNvPr id="89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00" name="Picture 3" descr=""/>
          <p:cNvPicPr/>
          <p:nvPr/>
        </p:nvPicPr>
        <p:blipFill>
          <a:blip r:embed="rId1"/>
          <a:stretch/>
        </p:blipFill>
        <p:spPr>
          <a:xfrm>
            <a:off x="228240" y="1101960"/>
            <a:ext cx="4972320" cy="2076480"/>
          </a:xfrm>
          <a:prstGeom prst="rect">
            <a:avLst/>
          </a:prstGeom>
          <a:ln>
            <a:noFill/>
          </a:ln>
        </p:spPr>
      </p:pic>
      <p:pic>
        <p:nvPicPr>
          <p:cNvPr id="901" name="Picture 4" descr=""/>
          <p:cNvPicPr/>
          <p:nvPr/>
        </p:nvPicPr>
        <p:blipFill>
          <a:blip r:embed="rId2"/>
          <a:stretch/>
        </p:blipFill>
        <p:spPr>
          <a:xfrm>
            <a:off x="7342920" y="906840"/>
            <a:ext cx="4848480" cy="2171520"/>
          </a:xfrm>
          <a:prstGeom prst="rect">
            <a:avLst/>
          </a:prstGeom>
          <a:ln>
            <a:noFill/>
          </a:ln>
        </p:spPr>
      </p:pic>
      <p:pic>
        <p:nvPicPr>
          <p:cNvPr id="902" name="Picture 5" descr=""/>
          <p:cNvPicPr/>
          <p:nvPr/>
        </p:nvPicPr>
        <p:blipFill>
          <a:blip r:embed="rId3"/>
          <a:stretch/>
        </p:blipFill>
        <p:spPr>
          <a:xfrm>
            <a:off x="3169440" y="3078720"/>
            <a:ext cx="6487200" cy="3619800"/>
          </a:xfrm>
          <a:prstGeom prst="rect">
            <a:avLst/>
          </a:prstGeom>
          <a:ln>
            <a:noFill/>
          </a:ln>
        </p:spPr>
      </p:pic>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Logistic regression </a:t>
            </a:r>
            <a:endParaRPr b="0" lang="en-US" sz="4000" spc="-1" strike="noStrike">
              <a:solidFill>
                <a:srgbClr val="ffffff"/>
              </a:solidFill>
              <a:latin typeface="Corbel"/>
            </a:endParaRPr>
          </a:p>
        </p:txBody>
      </p:sp>
      <p:sp>
        <p:nvSpPr>
          <p:cNvPr id="90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05" name="Picture 3" descr=""/>
          <p:cNvPicPr/>
          <p:nvPr/>
        </p:nvPicPr>
        <p:blipFill>
          <a:blip r:embed="rId1"/>
          <a:stretch/>
        </p:blipFill>
        <p:spPr>
          <a:xfrm>
            <a:off x="6363360" y="616680"/>
            <a:ext cx="3495960" cy="5810760"/>
          </a:xfrm>
          <a:prstGeom prst="rect">
            <a:avLst/>
          </a:prstGeom>
          <a:ln>
            <a:noFill/>
          </a:ln>
        </p:spPr>
      </p:pic>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90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08" name="Picture 3" descr=""/>
          <p:cNvPicPr/>
          <p:nvPr/>
        </p:nvPicPr>
        <p:blipFill>
          <a:blip r:embed="rId1"/>
          <a:stretch/>
        </p:blipFill>
        <p:spPr>
          <a:xfrm>
            <a:off x="1152000" y="1890360"/>
            <a:ext cx="9888120" cy="3076560"/>
          </a:xfrm>
          <a:prstGeom prst="rect">
            <a:avLst/>
          </a:prstGeom>
          <a:ln>
            <a:noFill/>
          </a:ln>
        </p:spPr>
      </p:pic>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91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11" name="Picture 3" descr=""/>
          <p:cNvPicPr/>
          <p:nvPr/>
        </p:nvPicPr>
        <p:blipFill>
          <a:blip r:embed="rId1"/>
          <a:stretch/>
        </p:blipFill>
        <p:spPr>
          <a:xfrm>
            <a:off x="818280" y="1157040"/>
            <a:ext cx="10554840" cy="45435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Part III - A regression approach</a:t>
            </a:r>
            <a:endParaRPr b="0" lang="en-US" sz="4000" spc="-1" strike="noStrike">
              <a:solidFill>
                <a:srgbClr val="ffffff"/>
              </a:solidFill>
              <a:latin typeface="Corbel"/>
            </a:endParaRPr>
          </a:p>
        </p:txBody>
      </p:sp>
      <p:sp>
        <p:nvSpPr>
          <p:cNvPr id="20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07" name="Picture 3" descr=""/>
          <p:cNvPicPr/>
          <p:nvPr/>
        </p:nvPicPr>
        <p:blipFill>
          <a:blip r:embed="rId1"/>
          <a:stretch/>
        </p:blipFill>
        <p:spPr>
          <a:xfrm>
            <a:off x="1598040" y="2236680"/>
            <a:ext cx="2077920" cy="515520"/>
          </a:xfrm>
          <a:prstGeom prst="rect">
            <a:avLst/>
          </a:prstGeom>
          <a:ln>
            <a:noFill/>
          </a:ln>
        </p:spPr>
      </p:pic>
      <p:pic>
        <p:nvPicPr>
          <p:cNvPr id="208" name="Picture 4" descr=""/>
          <p:cNvPicPr/>
          <p:nvPr/>
        </p:nvPicPr>
        <p:blipFill>
          <a:blip r:embed="rId2"/>
          <a:stretch/>
        </p:blipFill>
        <p:spPr>
          <a:xfrm>
            <a:off x="1598040" y="3439080"/>
            <a:ext cx="5477760" cy="496080"/>
          </a:xfrm>
          <a:prstGeom prst="rect">
            <a:avLst/>
          </a:prstGeom>
          <a:ln>
            <a:noFill/>
          </a:ln>
        </p:spPr>
      </p:pic>
      <p:pic>
        <p:nvPicPr>
          <p:cNvPr id="209" name="Picture 5" descr=""/>
          <p:cNvPicPr/>
          <p:nvPr/>
        </p:nvPicPr>
        <p:blipFill>
          <a:blip r:embed="rId3"/>
          <a:stretch/>
        </p:blipFill>
        <p:spPr>
          <a:xfrm>
            <a:off x="1598040" y="4402080"/>
            <a:ext cx="2666160" cy="438480"/>
          </a:xfrm>
          <a:prstGeom prst="rect">
            <a:avLst/>
          </a:prstGeom>
          <a:ln>
            <a:noFill/>
          </a:ln>
        </p:spPr>
      </p:pic>
      <p:pic>
        <p:nvPicPr>
          <p:cNvPr id="210" name="Picture 6" descr=""/>
          <p:cNvPicPr/>
          <p:nvPr/>
        </p:nvPicPr>
        <p:blipFill>
          <a:blip r:embed="rId4"/>
          <a:stretch/>
        </p:blipFill>
        <p:spPr>
          <a:xfrm>
            <a:off x="7913160" y="3439080"/>
            <a:ext cx="3988800" cy="383040"/>
          </a:xfrm>
          <a:prstGeom prst="rect">
            <a:avLst/>
          </a:prstGeom>
          <a:ln>
            <a:noFill/>
          </a:ln>
        </p:spPr>
      </p:pic>
    </p:spTree>
  </p:cSld>
  <mc:AlternateContent>
    <mc:Choice Requires="p14">
      <p:transition spd="slow" p14:dur="2000"/>
    </mc:Choice>
    <mc:Fallback>
      <p:transition spd="slow"/>
    </mc:Fallback>
  </mc:AlternateContent>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91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14" name="Picture 3" descr=""/>
          <p:cNvPicPr/>
          <p:nvPr/>
        </p:nvPicPr>
        <p:blipFill>
          <a:blip r:embed="rId1"/>
          <a:stretch/>
        </p:blipFill>
        <p:spPr>
          <a:xfrm>
            <a:off x="4566960" y="2252520"/>
            <a:ext cx="3057480" cy="2352600"/>
          </a:xfrm>
          <a:prstGeom prst="rect">
            <a:avLst/>
          </a:prstGeom>
          <a:ln>
            <a:noFill/>
          </a:ln>
        </p:spPr>
      </p:pic>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91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17" name="Picture 3" descr=""/>
          <p:cNvPicPr/>
          <p:nvPr/>
        </p:nvPicPr>
        <p:blipFill>
          <a:blip r:embed="rId1"/>
          <a:stretch/>
        </p:blipFill>
        <p:spPr>
          <a:xfrm>
            <a:off x="3390480" y="2347920"/>
            <a:ext cx="5410440" cy="2162160"/>
          </a:xfrm>
          <a:prstGeom prst="rect">
            <a:avLst/>
          </a:prstGeom>
          <a:ln>
            <a:noFill/>
          </a:ln>
        </p:spPr>
      </p:pic>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Question </a:t>
            </a:r>
            <a:endParaRPr b="0" lang="en-US" sz="4000" spc="-1" strike="noStrike">
              <a:solidFill>
                <a:srgbClr val="ffffff"/>
              </a:solidFill>
              <a:latin typeface="Corbel"/>
            </a:endParaRPr>
          </a:p>
        </p:txBody>
      </p:sp>
      <p:sp>
        <p:nvSpPr>
          <p:cNvPr id="919"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Does it matter in get_dummies, what u specify first?</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Or the other way around?  </a:t>
            </a:r>
            <a:endParaRPr b="0" lang="en-US" sz="2200" spc="-1" strike="noStrike">
              <a:solidFill>
                <a:srgbClr val="ffffff"/>
              </a:solidFill>
              <a:latin typeface="Corbel"/>
            </a:endParaRPr>
          </a:p>
        </p:txBody>
      </p:sp>
      <p:pic>
        <p:nvPicPr>
          <p:cNvPr id="920" name="Picture 3" descr=""/>
          <p:cNvPicPr/>
          <p:nvPr/>
        </p:nvPicPr>
        <p:blipFill>
          <a:blip r:embed="rId1"/>
          <a:stretch/>
        </p:blipFill>
        <p:spPr>
          <a:xfrm>
            <a:off x="693720" y="2799360"/>
            <a:ext cx="7240680" cy="843840"/>
          </a:xfrm>
          <a:prstGeom prst="rect">
            <a:avLst/>
          </a:prstGeom>
          <a:ln>
            <a:noFill/>
          </a:ln>
        </p:spPr>
      </p:pic>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TextShape 1"/>
          <p:cNvSpPr txBox="1"/>
          <p:nvPr/>
        </p:nvSpPr>
        <p:spPr>
          <a:xfrm>
            <a:off x="1154880" y="1447920"/>
            <a:ext cx="8825400" cy="3329280"/>
          </a:xfrm>
          <a:prstGeom prst="rect">
            <a:avLst/>
          </a:prstGeom>
          <a:noFill/>
          <a:ln>
            <a:noFill/>
          </a:ln>
        </p:spPr>
        <p:txBody>
          <a:bodyPr anchor="b">
            <a:noAutofit/>
          </a:bodyPr>
          <a:p>
            <a:endParaRPr b="0" lang="en-US" sz="1800" spc="-1" strike="noStrike">
              <a:solidFill>
                <a:srgbClr val="ffffff"/>
              </a:solidFill>
              <a:latin typeface="Corbel"/>
            </a:endParaRPr>
          </a:p>
        </p:txBody>
      </p:sp>
      <p:sp>
        <p:nvSpPr>
          <p:cNvPr id="922"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pic>
        <p:nvPicPr>
          <p:cNvPr id="923" name="Picture 3" descr=""/>
          <p:cNvPicPr/>
          <p:nvPr/>
        </p:nvPicPr>
        <p:blipFill>
          <a:blip r:embed="rId1"/>
          <a:stretch/>
        </p:blipFill>
        <p:spPr>
          <a:xfrm>
            <a:off x="3195360" y="2423880"/>
            <a:ext cx="5801040" cy="2009520"/>
          </a:xfrm>
          <a:prstGeom prst="rect">
            <a:avLst/>
          </a:prstGeom>
          <a:ln>
            <a:noFill/>
          </a:ln>
        </p:spPr>
      </p:pic>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TextShape 1"/>
          <p:cNvSpPr txBox="1"/>
          <p:nvPr/>
        </p:nvSpPr>
        <p:spPr>
          <a:xfrm>
            <a:off x="1202760" y="284040"/>
            <a:ext cx="9783720" cy="1508400"/>
          </a:xfrm>
          <a:prstGeom prst="rect">
            <a:avLst/>
          </a:prstGeom>
          <a:noFill/>
          <a:ln>
            <a:noFill/>
          </a:ln>
        </p:spPr>
        <p:txBody>
          <a:bodyPr anchor="ctr">
            <a:normAutofit fontScale="82000"/>
          </a:bodyPr>
          <a:p>
            <a:pPr>
              <a:lnSpc>
                <a:spcPct val="85000"/>
              </a:lnSpc>
            </a:pPr>
            <a:r>
              <a:rPr b="0" lang="en-US" sz="4000" spc="-1" strike="noStrike" cap="all">
                <a:solidFill>
                  <a:srgbClr val="ffffff"/>
                </a:solidFill>
                <a:latin typeface="Roboto"/>
              </a:rPr>
              <a:t>Fitting models using R-style formulas</a:t>
            </a:r>
            <a:r>
              <a:rPr b="0" lang="en-US" sz="4000" spc="-1" strike="noStrike" u="sng" cap="all">
                <a:solidFill>
                  <a:srgbClr val="6eac1c"/>
                </a:solidFill>
                <a:uFillTx/>
                <a:latin typeface="Roboto"/>
                <a:hlinkClick r:id="rId1"/>
              </a:rPr>
              <a:t>¶</a:t>
            </a:r>
            <a:br/>
            <a:endParaRPr b="0" lang="en-US" sz="4000" spc="-1" strike="noStrike">
              <a:solidFill>
                <a:srgbClr val="ffffff"/>
              </a:solidFill>
              <a:latin typeface="Corbel"/>
            </a:endParaRPr>
          </a:p>
        </p:txBody>
      </p:sp>
      <p:sp>
        <p:nvSpPr>
          <p:cNvPr id="92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92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28" name="Picture 3" descr=""/>
          <p:cNvPicPr/>
          <p:nvPr/>
        </p:nvPicPr>
        <p:blipFill>
          <a:blip r:embed="rId1"/>
          <a:stretch/>
        </p:blipFill>
        <p:spPr>
          <a:xfrm>
            <a:off x="3920400" y="2350080"/>
            <a:ext cx="3810240" cy="3600720"/>
          </a:xfrm>
          <a:prstGeom prst="rect">
            <a:avLst/>
          </a:prstGeom>
          <a:ln>
            <a:noFill/>
          </a:ln>
        </p:spPr>
      </p:pic>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TextShape 1"/>
          <p:cNvSpPr txBox="1"/>
          <p:nvPr/>
        </p:nvSpPr>
        <p:spPr>
          <a:xfrm>
            <a:off x="1154880" y="1447920"/>
            <a:ext cx="8825400" cy="3329280"/>
          </a:xfrm>
          <a:prstGeom prst="rect">
            <a:avLst/>
          </a:prstGeom>
          <a:noFill/>
          <a:ln>
            <a:noFill/>
          </a:ln>
        </p:spPr>
        <p:txBody>
          <a:bodyPr anchor="b">
            <a:noAutofit/>
          </a:bodyPr>
          <a:p>
            <a:endParaRPr b="0" lang="en-US" sz="1800" spc="-1" strike="noStrike">
              <a:solidFill>
                <a:srgbClr val="ffffff"/>
              </a:solidFill>
              <a:latin typeface="Corbel"/>
            </a:endParaRPr>
          </a:p>
        </p:txBody>
      </p:sp>
      <p:sp>
        <p:nvSpPr>
          <p:cNvPr id="930"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pic>
        <p:nvPicPr>
          <p:cNvPr id="931" name="Picture 3" descr=""/>
          <p:cNvPicPr/>
          <p:nvPr/>
        </p:nvPicPr>
        <p:blipFill>
          <a:blip r:embed="rId1"/>
          <a:stretch/>
        </p:blipFill>
        <p:spPr>
          <a:xfrm>
            <a:off x="2756880" y="1614240"/>
            <a:ext cx="6677640" cy="3629160"/>
          </a:xfrm>
          <a:prstGeom prst="rect">
            <a:avLst/>
          </a:prstGeom>
          <a:ln>
            <a:noFill/>
          </a:ln>
        </p:spPr>
      </p:pic>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93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34" name="Picture 4" descr=""/>
          <p:cNvPicPr/>
          <p:nvPr/>
        </p:nvPicPr>
        <p:blipFill>
          <a:blip r:embed="rId1"/>
          <a:stretch/>
        </p:blipFill>
        <p:spPr>
          <a:xfrm>
            <a:off x="4190760" y="1599840"/>
            <a:ext cx="3810240" cy="3657600"/>
          </a:xfrm>
          <a:prstGeom prst="rect">
            <a:avLst/>
          </a:prstGeom>
          <a:ln>
            <a:noFill/>
          </a:ln>
        </p:spPr>
      </p:pic>
    </p:spTree>
  </p:cSld>
  <mc:AlternateContent>
    <mc:Choice Requires="p14">
      <p:transition spd="slow" p14:dur="2000"/>
    </mc:Choice>
    <mc:Fallback>
      <p:transition spd="slow"/>
    </mc:Fallback>
  </mc:AlternateContent>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TextShape 1"/>
          <p:cNvSpPr txBox="1"/>
          <p:nvPr/>
        </p:nvSpPr>
        <p:spPr>
          <a:xfrm>
            <a:off x="1154880" y="1447920"/>
            <a:ext cx="8825400" cy="3329280"/>
          </a:xfrm>
          <a:prstGeom prst="rect">
            <a:avLst/>
          </a:prstGeom>
          <a:noFill/>
          <a:ln>
            <a:noFill/>
          </a:ln>
        </p:spPr>
        <p:txBody>
          <a:bodyPr anchor="b">
            <a:noAutofit/>
          </a:bodyPr>
          <a:p>
            <a:endParaRPr b="0" lang="en-US" sz="1800" spc="-1" strike="noStrike">
              <a:solidFill>
                <a:srgbClr val="ffffff"/>
              </a:solidFill>
              <a:latin typeface="Corbel"/>
            </a:endParaRPr>
          </a:p>
        </p:txBody>
      </p:sp>
      <p:sp>
        <p:nvSpPr>
          <p:cNvPr id="936"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pic>
        <p:nvPicPr>
          <p:cNvPr id="937" name="Picture 3" descr=""/>
          <p:cNvPicPr/>
          <p:nvPr/>
        </p:nvPicPr>
        <p:blipFill>
          <a:blip r:embed="rId1"/>
          <a:stretch/>
        </p:blipFill>
        <p:spPr>
          <a:xfrm>
            <a:off x="3065040" y="1899720"/>
            <a:ext cx="5982120" cy="4648320"/>
          </a:xfrm>
          <a:prstGeom prst="rect">
            <a:avLst/>
          </a:prstGeom>
          <a:ln>
            <a:noFill/>
          </a:ln>
        </p:spPr>
      </p:pic>
    </p:spTree>
  </p:cSld>
  <mc:AlternateContent>
    <mc:Choice Requires="p14">
      <p:transition spd="slow" p14:dur="2000"/>
    </mc:Choice>
    <mc:Fallback>
      <p:transition spd="slow"/>
    </mc:Fallback>
  </mc:AlternateContent>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TextShape 1"/>
          <p:cNvSpPr txBox="1"/>
          <p:nvPr/>
        </p:nvSpPr>
        <p:spPr>
          <a:xfrm>
            <a:off x="1154880" y="1447920"/>
            <a:ext cx="8825400" cy="3329280"/>
          </a:xfrm>
          <a:prstGeom prst="rect">
            <a:avLst/>
          </a:prstGeom>
          <a:noFill/>
          <a:ln>
            <a:noFill/>
          </a:ln>
        </p:spPr>
        <p:txBody>
          <a:bodyPr anchor="b">
            <a:noAutofit/>
          </a:bodyPr>
          <a:p>
            <a:endParaRPr b="0" lang="en-US" sz="1800" spc="-1" strike="noStrike">
              <a:solidFill>
                <a:srgbClr val="ffffff"/>
              </a:solidFill>
              <a:latin typeface="Corbel"/>
            </a:endParaRPr>
          </a:p>
        </p:txBody>
      </p:sp>
      <p:sp>
        <p:nvSpPr>
          <p:cNvPr id="939"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pic>
        <p:nvPicPr>
          <p:cNvPr id="940" name="Picture 3" descr=""/>
          <p:cNvPicPr/>
          <p:nvPr/>
        </p:nvPicPr>
        <p:blipFill>
          <a:blip r:embed="rId1"/>
          <a:stretch/>
        </p:blipFill>
        <p:spPr>
          <a:xfrm>
            <a:off x="4205160" y="1328400"/>
            <a:ext cx="3781440" cy="420084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Breakout room1</a:t>
            </a:r>
            <a:endParaRPr b="0" lang="en-US" sz="4000" spc="-1" strike="noStrike">
              <a:solidFill>
                <a:srgbClr val="ffffff"/>
              </a:solidFill>
              <a:latin typeface="Corbel"/>
            </a:endParaRPr>
          </a:p>
        </p:txBody>
      </p:sp>
      <p:sp>
        <p:nvSpPr>
          <p:cNvPr id="212"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ffffff"/>
                </a:solidFill>
                <a:uFillTx/>
                <a:latin typeface="Corbel"/>
              </a:rPr>
              <a:t>https://campus.datacamp.com/courses/introduction-to-python-de9bedd8-983f-4a5b-a614-3d01d76e614e/67436?ex=1</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Dataset description: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stat.ethz.ch/R-manual/R-devel/library/datasets/html/mtcars.html</a:t>
            </a:r>
            <a:r>
              <a:rPr b="0" lang="en-US" sz="2200" spc="-1" strike="noStrike">
                <a:solidFill>
                  <a:srgbClr val="ffffff"/>
                </a:solidFill>
                <a:latin typeface="Corbel"/>
              </a:rPr>
              <a:t>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94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43" name="Picture 3" descr=""/>
          <p:cNvPicPr/>
          <p:nvPr/>
        </p:nvPicPr>
        <p:blipFill>
          <a:blip r:embed="rId1"/>
          <a:stretch/>
        </p:blipFill>
        <p:spPr>
          <a:xfrm>
            <a:off x="1103400" y="1574280"/>
            <a:ext cx="3553200" cy="3069360"/>
          </a:xfrm>
          <a:prstGeom prst="rect">
            <a:avLst/>
          </a:prstGeom>
          <a:ln>
            <a:noFill/>
          </a:ln>
        </p:spPr>
      </p:pic>
      <p:pic>
        <p:nvPicPr>
          <p:cNvPr id="944" name="Picture 4" descr=""/>
          <p:cNvPicPr/>
          <p:nvPr/>
        </p:nvPicPr>
        <p:blipFill>
          <a:blip r:embed="rId2"/>
          <a:stretch/>
        </p:blipFill>
        <p:spPr>
          <a:xfrm>
            <a:off x="5698800" y="1574280"/>
            <a:ext cx="3575160" cy="3069360"/>
          </a:xfrm>
          <a:prstGeom prst="rect">
            <a:avLst/>
          </a:prstGeom>
          <a:ln>
            <a:noFill/>
          </a:ln>
        </p:spPr>
      </p:pic>
    </p:spTree>
  </p:cSld>
  <mc:AlternateContent>
    <mc:Choice Requires="p14">
      <p:transition spd="slow" p14:dur="2000"/>
    </mc:Choice>
    <mc:Fallback>
      <p:transition spd="slow"/>
    </mc:Fallback>
  </mc:AlternateContent>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Recall vs Precision vs Sensitivity vs PPV vs F1 </a:t>
            </a:r>
            <a:endParaRPr b="0" lang="en-US" sz="4000" spc="-1" strike="noStrike">
              <a:solidFill>
                <a:srgbClr val="ffffff"/>
              </a:solidFill>
              <a:latin typeface="Corbel"/>
            </a:endParaRPr>
          </a:p>
        </p:txBody>
      </p:sp>
      <p:sp>
        <p:nvSpPr>
          <p:cNvPr id="94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Sickit learn </a:t>
            </a:r>
            <a:endParaRPr b="0" lang="en-US" sz="4000" spc="-1" strike="noStrike">
              <a:solidFill>
                <a:srgbClr val="ffffff"/>
              </a:solidFill>
              <a:latin typeface="Corbel"/>
            </a:endParaRPr>
          </a:p>
        </p:txBody>
      </p:sp>
      <p:sp>
        <p:nvSpPr>
          <p:cNvPr id="94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 </a:t>
            </a:r>
            <a:endParaRPr b="0" lang="en-US" sz="2200" spc="-1" strike="noStrike">
              <a:solidFill>
                <a:srgbClr val="ffffff"/>
              </a:solidFill>
              <a:latin typeface="Corbel"/>
            </a:endParaRPr>
          </a:p>
        </p:txBody>
      </p:sp>
      <p:pic>
        <p:nvPicPr>
          <p:cNvPr id="949" name="Picture 3" descr=""/>
          <p:cNvPicPr/>
          <p:nvPr/>
        </p:nvPicPr>
        <p:blipFill>
          <a:blip r:embed="rId1"/>
          <a:stretch/>
        </p:blipFill>
        <p:spPr>
          <a:xfrm>
            <a:off x="2347560" y="2361960"/>
            <a:ext cx="7497000" cy="2133360"/>
          </a:xfrm>
          <a:prstGeom prst="rect">
            <a:avLst/>
          </a:prstGeom>
          <a:ln>
            <a:noFill/>
          </a:ln>
        </p:spPr>
      </p:pic>
    </p:spTree>
  </p:cSld>
  <mc:AlternateContent>
    <mc:Choice Requires="p14">
      <p:transition spd="slow" p14:dur="2000"/>
    </mc:Choice>
    <mc:Fallback>
      <p:transition spd="slow"/>
    </mc:Fallback>
  </mc:AlternateContent>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Train-dev split </a:t>
            </a:r>
            <a:endParaRPr b="0" lang="en-US" sz="4000" spc="-1" strike="noStrike">
              <a:solidFill>
                <a:srgbClr val="ffffff"/>
              </a:solidFill>
              <a:latin typeface="Corbel"/>
            </a:endParaRPr>
          </a:p>
        </p:txBody>
      </p:sp>
      <p:sp>
        <p:nvSpPr>
          <p:cNvPr id="951"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Overfitting vs data mismatch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Clones</a:t>
            </a:r>
            <a:endParaRPr b="0" lang="en-US" sz="4000" spc="-1" strike="noStrike">
              <a:solidFill>
                <a:srgbClr val="ffffff"/>
              </a:solidFill>
              <a:latin typeface="Corbel"/>
            </a:endParaRPr>
          </a:p>
        </p:txBody>
      </p:sp>
      <p:sp>
        <p:nvSpPr>
          <p:cNvPr id="95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54" name="Picture 3" descr=""/>
          <p:cNvPicPr/>
          <p:nvPr/>
        </p:nvPicPr>
        <p:blipFill>
          <a:blip r:embed="rId1"/>
          <a:stretch/>
        </p:blipFill>
        <p:spPr>
          <a:xfrm>
            <a:off x="2533320" y="452880"/>
            <a:ext cx="5629680" cy="5924880"/>
          </a:xfrm>
          <a:prstGeom prst="rect">
            <a:avLst/>
          </a:prstGeom>
          <a:ln>
            <a:noFill/>
          </a:ln>
        </p:spPr>
      </p:pic>
      <p:sp>
        <p:nvSpPr>
          <p:cNvPr id="955" name="CustomShape 3"/>
          <p:cNvSpPr/>
          <p:nvPr/>
        </p:nvSpPr>
        <p:spPr>
          <a:xfrm>
            <a:off x="8932680" y="4945320"/>
            <a:ext cx="3474360" cy="1187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I haven’t finished the article.</a:t>
            </a:r>
            <a:br/>
            <a:br/>
            <a:r>
              <a:rPr b="0" lang="en-US" sz="1800" spc="-1" strike="noStrike">
                <a:solidFill>
                  <a:srgbClr val="ffffff"/>
                </a:solidFill>
                <a:latin typeface="Corbel"/>
              </a:rPr>
              <a:t>I need to follow the links </a:t>
            </a:r>
            <a:endParaRPr b="0" lang="en-US" sz="1800" spc="-1" strike="noStrike">
              <a:latin typeface="Arial"/>
            </a:endParaRPr>
          </a:p>
          <a:p>
            <a:pPr>
              <a:lnSpc>
                <a:spcPct val="100000"/>
              </a:lnSpc>
            </a:pPr>
            <a:endParaRPr b="0" lang="en-US" sz="1800" spc="-1" strike="noStrike">
              <a:latin typeface="Arial"/>
            </a:endParaRPr>
          </a:p>
        </p:txBody>
      </p:sp>
      <p:sp>
        <p:nvSpPr>
          <p:cNvPr id="956" name="CustomShape 4"/>
          <p:cNvSpPr/>
          <p:nvPr/>
        </p:nvSpPr>
        <p:spPr>
          <a:xfrm>
            <a:off x="9452880" y="2668680"/>
            <a:ext cx="24044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Get na3ga dolly pic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95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59" name="Picture 3" descr=""/>
          <p:cNvPicPr/>
          <p:nvPr/>
        </p:nvPicPr>
        <p:blipFill>
          <a:blip r:embed="rId1"/>
          <a:stretch/>
        </p:blipFill>
        <p:spPr>
          <a:xfrm>
            <a:off x="1662840" y="2220840"/>
            <a:ext cx="7827120" cy="1477800"/>
          </a:xfrm>
          <a:prstGeom prst="rect">
            <a:avLst/>
          </a:prstGeom>
          <a:ln>
            <a:noFill/>
          </a:ln>
        </p:spPr>
      </p:pic>
    </p:spTree>
  </p:cSld>
  <mc:AlternateContent>
    <mc:Choice Requires="p14">
      <p:transition spd="slow" p14:dur="2000"/>
    </mc:Choice>
    <mc:Fallback>
      <p:transition spd="slow"/>
    </mc:Fallback>
  </mc:AlternateContent>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 experiment? </a:t>
            </a:r>
            <a:endParaRPr b="0" lang="en-US" sz="4000" spc="-1" strike="noStrike">
              <a:solidFill>
                <a:srgbClr val="ffffff"/>
              </a:solidFill>
              <a:latin typeface="Corbel"/>
            </a:endParaRPr>
          </a:p>
        </p:txBody>
      </p:sp>
      <p:sp>
        <p:nvSpPr>
          <p:cNvPr id="961"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Pic experiment</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can u tell?</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Solution</a:t>
            </a:r>
            <a:endParaRPr b="0" lang="en-US" sz="4000" spc="-1" strike="noStrike">
              <a:solidFill>
                <a:srgbClr val="ffffff"/>
              </a:solidFill>
              <a:latin typeface="Corbel"/>
            </a:endParaRPr>
          </a:p>
        </p:txBody>
      </p:sp>
      <p:sp>
        <p:nvSpPr>
          <p:cNvPr id="96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64" name="Picture 3" descr=""/>
          <p:cNvPicPr/>
          <p:nvPr/>
        </p:nvPicPr>
        <p:blipFill>
          <a:blip r:embed="rId1"/>
          <a:stretch/>
        </p:blipFill>
        <p:spPr>
          <a:xfrm>
            <a:off x="1103400" y="2904840"/>
            <a:ext cx="7924680" cy="1704240"/>
          </a:xfrm>
          <a:prstGeom prst="rect">
            <a:avLst/>
          </a:prstGeom>
          <a:ln>
            <a:noFill/>
          </a:ln>
        </p:spPr>
      </p:pic>
    </p:spTree>
  </p:cSld>
  <mc:AlternateContent>
    <mc:Choice Requires="p14">
      <p:transition spd="slow" p14:dur="2000"/>
    </mc:Choice>
    <mc:Fallback>
      <p:transition spd="slow"/>
    </mc:Fallback>
  </mc:AlternateContent>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966"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Blue color or orange color pic </a:t>
            </a:r>
            <a:endParaRPr b="0" lang="en-US" sz="2200" spc="-1" strike="noStrike">
              <a:solidFill>
                <a:srgbClr val="ffffff"/>
              </a:solidFill>
              <a:latin typeface="Corbel"/>
            </a:endParaRPr>
          </a:p>
        </p:txBody>
      </p:sp>
      <p:sp>
        <p:nvSpPr>
          <p:cNvPr id="967" name="CustomShape 3"/>
          <p:cNvSpPr/>
          <p:nvPr/>
        </p:nvSpPr>
        <p:spPr>
          <a:xfrm>
            <a:off x="9129240" y="5691600"/>
            <a:ext cx="14018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Next step?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Solution </a:t>
            </a:r>
            <a:endParaRPr b="0" lang="en-US" sz="4000" spc="-1" strike="noStrike">
              <a:solidFill>
                <a:srgbClr val="ffffff"/>
              </a:solidFill>
              <a:latin typeface="Corbel"/>
            </a:endParaRPr>
          </a:p>
        </p:txBody>
      </p:sp>
      <p:sp>
        <p:nvSpPr>
          <p:cNvPr id="969"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Default action pic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El mo5reg 3ayez keda pic</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
        <p:nvSpPr>
          <p:cNvPr id="970" name="CustomShape 3"/>
          <p:cNvSpPr/>
          <p:nvPr/>
        </p:nvSpPr>
        <p:spPr>
          <a:xfrm>
            <a:off x="8191080" y="5841000"/>
            <a:ext cx="16455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Data driven?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Another point of view</a:t>
            </a:r>
            <a:endParaRPr b="0" lang="en-US" sz="4000" spc="-1" strike="noStrike">
              <a:solidFill>
                <a:srgbClr val="ffffff"/>
              </a:solidFill>
              <a:latin typeface="Corbel"/>
            </a:endParaRPr>
          </a:p>
        </p:txBody>
      </p:sp>
      <p:sp>
        <p:nvSpPr>
          <p:cNvPr id="214"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Welcome to machine learning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972"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Change my mind pic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Based on evidence pic </a:t>
            </a:r>
            <a:endParaRPr b="0" lang="en-US" sz="2200" spc="-1" strike="noStrike">
              <a:solidFill>
                <a:srgbClr val="ffffff"/>
              </a:solidFill>
              <a:latin typeface="Corbel"/>
            </a:endParaRPr>
          </a:p>
        </p:txBody>
      </p:sp>
      <p:sp>
        <p:nvSpPr>
          <p:cNvPr id="973" name="CustomShape 3"/>
          <p:cNvSpPr/>
          <p:nvPr/>
        </p:nvSpPr>
        <p:spPr>
          <a:xfrm>
            <a:off x="9483840" y="5430240"/>
            <a:ext cx="14018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Next step?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Solution</a:t>
            </a:r>
            <a:endParaRPr b="0" lang="en-US" sz="4000" spc="-1" strike="noStrike">
              <a:solidFill>
                <a:srgbClr val="ffffff"/>
              </a:solidFill>
              <a:latin typeface="Corbel"/>
            </a:endParaRPr>
          </a:p>
        </p:txBody>
      </p:sp>
      <p:sp>
        <p:nvSpPr>
          <p:cNvPr id="975"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Metric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Soret mastara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Scientific summary</a:t>
            </a:r>
            <a:endParaRPr b="0" lang="en-US" sz="4000" spc="-1" strike="noStrike">
              <a:solidFill>
                <a:srgbClr val="ffffff"/>
              </a:solidFill>
              <a:latin typeface="Corbel"/>
            </a:endParaRPr>
          </a:p>
        </p:txBody>
      </p:sp>
      <p:sp>
        <p:nvSpPr>
          <p:cNvPr id="97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78" name="Picture 3" descr=""/>
          <p:cNvPicPr/>
          <p:nvPr/>
        </p:nvPicPr>
        <p:blipFill>
          <a:blip r:embed="rId1"/>
          <a:stretch/>
        </p:blipFill>
        <p:spPr>
          <a:xfrm>
            <a:off x="1723680" y="2628720"/>
            <a:ext cx="7705080" cy="2278800"/>
          </a:xfrm>
          <a:prstGeom prst="rect">
            <a:avLst/>
          </a:prstGeom>
          <a:ln>
            <a:noFill/>
          </a:ln>
        </p:spPr>
      </p:pic>
      <p:sp>
        <p:nvSpPr>
          <p:cNvPr id="979" name="CustomShape 3"/>
          <p:cNvSpPr/>
          <p:nvPr/>
        </p:nvSpPr>
        <p:spPr>
          <a:xfrm>
            <a:off x="7859880" y="5505120"/>
            <a:ext cx="20451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What’s missing?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Scientific summary</a:t>
            </a:r>
            <a:endParaRPr b="0" lang="en-US" sz="4000" spc="-1" strike="noStrike">
              <a:solidFill>
                <a:srgbClr val="ffffff"/>
              </a:solidFill>
              <a:latin typeface="Corbel"/>
            </a:endParaRPr>
          </a:p>
        </p:txBody>
      </p:sp>
      <p:sp>
        <p:nvSpPr>
          <p:cNvPr id="98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982" name="Picture 3" descr=""/>
          <p:cNvPicPr/>
          <p:nvPr/>
        </p:nvPicPr>
        <p:blipFill>
          <a:blip r:embed="rId1"/>
          <a:stretch/>
        </p:blipFill>
        <p:spPr>
          <a:xfrm>
            <a:off x="1291320" y="2418840"/>
            <a:ext cx="8758080" cy="2619360"/>
          </a:xfrm>
          <a:prstGeom prst="rect">
            <a:avLst/>
          </a:prstGeom>
          <a:ln>
            <a:noFill/>
          </a:ln>
        </p:spPr>
      </p:pic>
    </p:spTree>
  </p:cSld>
  <mc:AlternateContent>
    <mc:Choice Requires="p14">
      <p:transition spd="slow" p14:dur="2000"/>
    </mc:Choice>
    <mc:Fallback>
      <p:transition spd="slow"/>
    </mc:Fallback>
  </mc:AlternateContent>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Why 10%</a:t>
            </a:r>
            <a:endParaRPr b="0" lang="en-US" sz="4000" spc="-1" strike="noStrike">
              <a:solidFill>
                <a:srgbClr val="ffffff"/>
              </a:solidFill>
              <a:latin typeface="Corbel"/>
            </a:endParaRPr>
          </a:p>
        </p:txBody>
      </p:sp>
      <p:sp>
        <p:nvSpPr>
          <p:cNvPr id="984"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Soret el mo5reg 3ayez keda</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Decision.  No one size fits all..   U have to decide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Why not?</a:t>
            </a:r>
            <a:endParaRPr b="0" lang="en-US" sz="4000" spc="-1" strike="noStrike">
              <a:solidFill>
                <a:srgbClr val="ffffff"/>
              </a:solidFill>
              <a:latin typeface="Corbel"/>
            </a:endParaRPr>
          </a:p>
        </p:txBody>
      </p:sp>
      <p:sp>
        <p:nvSpPr>
          <p:cNvPr id="986"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Test the presence of a difference?</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Live traffic </a:t>
            </a:r>
            <a:endParaRPr b="0" lang="en-US" sz="4000" spc="-1" strike="noStrike">
              <a:solidFill>
                <a:srgbClr val="ffffff"/>
              </a:solidFill>
              <a:latin typeface="Corbel"/>
            </a:endParaRPr>
          </a:p>
        </p:txBody>
      </p:sp>
      <p:sp>
        <p:nvSpPr>
          <p:cNvPr id="98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Soret eshara </a:t>
            </a:r>
            <a:endParaRPr b="0" lang="en-US" sz="2200" spc="-1" strike="noStrike">
              <a:solidFill>
                <a:srgbClr val="ffffff"/>
              </a:solidFill>
              <a:latin typeface="Corbel"/>
            </a:endParaRPr>
          </a:p>
        </p:txBody>
      </p:sp>
      <p:sp>
        <p:nvSpPr>
          <p:cNvPr id="989" name="CustomShape 3"/>
          <p:cNvSpPr/>
          <p:nvPr/>
        </p:nvSpPr>
        <p:spPr>
          <a:xfrm>
            <a:off x="8035560" y="5841000"/>
            <a:ext cx="12556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Why not?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Control group</a:t>
            </a:r>
            <a:endParaRPr b="0" lang="en-US" sz="4000" spc="-1" strike="noStrike">
              <a:solidFill>
                <a:srgbClr val="ffffff"/>
              </a:solidFill>
              <a:latin typeface="Corbel"/>
            </a:endParaRPr>
          </a:p>
        </p:txBody>
      </p:sp>
      <p:sp>
        <p:nvSpPr>
          <p:cNvPr id="991"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Grey or blue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Get their pic from before?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Solution</a:t>
            </a:r>
            <a:endParaRPr b="0" lang="en-US" sz="4000" spc="-1" strike="noStrike">
              <a:solidFill>
                <a:srgbClr val="ffffff"/>
              </a:solidFill>
              <a:latin typeface="Corbel"/>
            </a:endParaRPr>
          </a:p>
        </p:txBody>
      </p:sp>
      <p:sp>
        <p:nvSpPr>
          <p:cNvPr id="99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Blue pic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rPr>
              <a:t>El mo5reg 3yz keda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rPr>
              <a:t>Decision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Run time </a:t>
            </a:r>
            <a:endParaRPr b="0" lang="en-US" sz="4000" spc="-1" strike="noStrike">
              <a:solidFill>
                <a:srgbClr val="ffffff"/>
              </a:solidFill>
              <a:latin typeface="Corbel"/>
            </a:endParaRPr>
          </a:p>
        </p:txBody>
      </p:sp>
      <p:sp>
        <p:nvSpPr>
          <p:cNvPr id="995"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Get the gif from the article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See how the orange get bigger</a:t>
            </a:r>
            <a:endParaRPr b="0" lang="en-US" sz="2200" spc="-1" strike="noStrike">
              <a:solidFill>
                <a:srgbClr val="ffffff"/>
              </a:solidFill>
              <a:latin typeface="Corbel"/>
            </a:endParaRPr>
          </a:p>
        </p:txBody>
      </p:sp>
      <p:sp>
        <p:nvSpPr>
          <p:cNvPr id="996" name="CustomShape 3"/>
          <p:cNvSpPr/>
          <p:nvPr/>
        </p:nvSpPr>
        <p:spPr>
          <a:xfrm>
            <a:off x="7472880" y="5299920"/>
            <a:ext cx="368172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How to know that CTR orange </a:t>
            </a:r>
            <a:endParaRPr b="0" lang="en-US" sz="1800" spc="-1" strike="noStrike">
              <a:latin typeface="Arial"/>
            </a:endParaRPr>
          </a:p>
          <a:p>
            <a:pPr>
              <a:lnSpc>
                <a:spcPct val="100000"/>
              </a:lnSpc>
            </a:pPr>
            <a:r>
              <a:rPr b="0" lang="en-US" sz="1800" spc="-1" strike="noStrike">
                <a:solidFill>
                  <a:srgbClr val="ffffff"/>
                </a:solidFill>
                <a:latin typeface="Corbel"/>
              </a:rPr>
              <a:t>is high enough?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regression</a:t>
            </a:r>
            <a:endParaRPr b="0" lang="en-US" sz="4000" spc="-1" strike="noStrike">
              <a:solidFill>
                <a:srgbClr val="ffffff"/>
              </a:solidFill>
              <a:latin typeface="Corbel"/>
            </a:endParaRPr>
          </a:p>
        </p:txBody>
      </p:sp>
      <p:sp>
        <p:nvSpPr>
          <p:cNvPr id="21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17" name="Picture 3" descr=""/>
          <p:cNvPicPr/>
          <p:nvPr/>
        </p:nvPicPr>
        <p:blipFill>
          <a:blip r:embed="rId1"/>
          <a:stretch/>
        </p:blipFill>
        <p:spPr>
          <a:xfrm>
            <a:off x="834840" y="2004120"/>
            <a:ext cx="10151640" cy="4782240"/>
          </a:xfrm>
          <a:prstGeom prst="rect">
            <a:avLst/>
          </a:prstGeom>
          <a:ln>
            <a:noFill/>
          </a:ln>
        </p:spPr>
      </p:pic>
    </p:spTree>
  </p:cSld>
  <mc:AlternateContent>
    <mc:Choice Requires="p14">
      <p:transition spd="slow" p14:dur="2000"/>
    </mc:Choice>
    <mc:Fallback>
      <p:transition spd="slow"/>
    </mc:Fallback>
  </mc:AlternateContent>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Parallel scenario </a:t>
            </a:r>
            <a:endParaRPr b="0" lang="en-US" sz="4000" spc="-1" strike="noStrike">
              <a:solidFill>
                <a:srgbClr val="ffffff"/>
              </a:solidFill>
              <a:latin typeface="Corbel"/>
            </a:endParaRPr>
          </a:p>
        </p:txBody>
      </p:sp>
      <p:sp>
        <p:nvSpPr>
          <p:cNvPr id="99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Biased randomization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00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01" name="Picture 3" descr=""/>
          <p:cNvPicPr/>
          <p:nvPr/>
        </p:nvPicPr>
        <p:blipFill>
          <a:blip r:embed="rId1"/>
          <a:stretch/>
        </p:blipFill>
        <p:spPr>
          <a:xfrm>
            <a:off x="1103400" y="2756880"/>
            <a:ext cx="8990280" cy="1393200"/>
          </a:xfrm>
          <a:prstGeom prst="rect">
            <a:avLst/>
          </a:prstGeom>
          <a:ln>
            <a:noFill/>
          </a:ln>
        </p:spPr>
      </p:pic>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Pitfall </a:t>
            </a:r>
            <a:endParaRPr b="0" lang="en-US" sz="4000" spc="-1" strike="noStrike">
              <a:solidFill>
                <a:srgbClr val="ffffff"/>
              </a:solidFill>
              <a:latin typeface="Corbel"/>
            </a:endParaRPr>
          </a:p>
        </p:txBody>
      </p:sp>
      <p:sp>
        <p:nvSpPr>
          <p:cNvPr id="100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Get a paper where randomziations was wtth small sample size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Deep water?</a:t>
            </a:r>
            <a:endParaRPr b="0" lang="en-US" sz="4000" spc="-1" strike="noStrike">
              <a:solidFill>
                <a:srgbClr val="ffffff"/>
              </a:solidFill>
              <a:latin typeface="Corbel"/>
            </a:endParaRPr>
          </a:p>
        </p:txBody>
      </p:sp>
      <p:sp>
        <p:nvSpPr>
          <p:cNvPr id="1005" name="TextShape 2"/>
          <p:cNvSpPr txBox="1"/>
          <p:nvPr/>
        </p:nvSpPr>
        <p:spPr>
          <a:xfrm>
            <a:off x="1202760" y="2011680"/>
            <a:ext cx="9783720" cy="4205880"/>
          </a:xfrm>
          <a:prstGeom prst="rect">
            <a:avLst/>
          </a:prstGeom>
          <a:noFill/>
          <a:ln>
            <a:noFill/>
          </a:ln>
        </p:spPr>
        <p:txBody>
          <a:bodyPr>
            <a:normAutofit fontScale="85000"/>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Is it factorial design, or what’s it called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Will they still be similar?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00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Get table1 characteristics from a paper with randomization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009"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Good swimmer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Haven’t showered for a few days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Allergic to strawberry without knowing it</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01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12" name="Picture 3" descr=""/>
          <p:cNvPicPr/>
          <p:nvPr/>
        </p:nvPicPr>
        <p:blipFill>
          <a:blip r:embed="rId1"/>
          <a:stretch/>
        </p:blipFill>
        <p:spPr>
          <a:xfrm>
            <a:off x="1103400" y="1853280"/>
            <a:ext cx="9761760" cy="1852200"/>
          </a:xfrm>
          <a:prstGeom prst="rect">
            <a:avLst/>
          </a:prstGeom>
          <a:ln>
            <a:noFill/>
          </a:ln>
        </p:spPr>
      </p:pic>
    </p:spTree>
  </p:cSld>
  <mc:AlternateContent>
    <mc:Choice Requires="p14">
      <p:transition spd="slow" p14:dur="2000"/>
    </mc:Choice>
    <mc:Fallback>
      <p:transition spd="slow"/>
    </mc:Fallback>
  </mc:AlternateContent>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01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15" name="Picture 3" descr=""/>
          <p:cNvPicPr/>
          <p:nvPr/>
        </p:nvPicPr>
        <p:blipFill>
          <a:blip r:embed="rId1"/>
          <a:stretch/>
        </p:blipFill>
        <p:spPr>
          <a:xfrm>
            <a:off x="1103400" y="2519280"/>
            <a:ext cx="8344440" cy="1375920"/>
          </a:xfrm>
          <a:prstGeom prst="rect">
            <a:avLst/>
          </a:prstGeom>
          <a:ln>
            <a:noFill/>
          </a:ln>
        </p:spPr>
      </p:pic>
    </p:spTree>
  </p:cSld>
  <mc:AlternateContent>
    <mc:Choice Requires="p14">
      <p:transition spd="slow" p14:dur="2000"/>
    </mc:Choice>
    <mc:Fallback>
      <p:transition spd="slow"/>
    </mc:Fallback>
  </mc:AlternateContent>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01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18" name="Picture 3" descr=""/>
          <p:cNvPicPr/>
          <p:nvPr/>
        </p:nvPicPr>
        <p:blipFill>
          <a:blip r:embed="rId1"/>
          <a:stretch/>
        </p:blipFill>
        <p:spPr>
          <a:xfrm>
            <a:off x="1416240" y="2810520"/>
            <a:ext cx="7864200" cy="1779840"/>
          </a:xfrm>
          <a:prstGeom prst="rect">
            <a:avLst/>
          </a:prstGeom>
          <a:ln>
            <a:noFill/>
          </a:ln>
        </p:spPr>
      </p:pic>
    </p:spTree>
  </p:cSld>
  <mc:AlternateContent>
    <mc:Choice Requires="p14">
      <p:transition spd="slow" p14:dur="2000"/>
    </mc:Choice>
    <mc:Fallback>
      <p:transition spd="slow"/>
    </mc:Fallback>
  </mc:AlternateContent>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Spot the difference </a:t>
            </a:r>
            <a:endParaRPr b="0" lang="en-US" sz="4000" spc="-1" strike="noStrike">
              <a:solidFill>
                <a:srgbClr val="ffffff"/>
              </a:solidFill>
              <a:latin typeface="Corbel"/>
            </a:endParaRPr>
          </a:p>
        </p:txBody>
      </p:sp>
      <p:sp>
        <p:nvSpPr>
          <p:cNvPr id="102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21" name="Picture 3" descr=""/>
          <p:cNvPicPr/>
          <p:nvPr/>
        </p:nvPicPr>
        <p:blipFill>
          <a:blip r:embed="rId1"/>
          <a:stretch/>
        </p:blipFill>
        <p:spPr>
          <a:xfrm>
            <a:off x="2971080" y="2459880"/>
            <a:ext cx="5210640" cy="3381480"/>
          </a:xfrm>
          <a:prstGeom prst="rect">
            <a:avLst/>
          </a:prstGeom>
          <a:ln>
            <a:noFill/>
          </a:ln>
        </p:spPr>
      </p:pic>
      <p:sp>
        <p:nvSpPr>
          <p:cNvPr id="1022" name="CustomShape 3"/>
          <p:cNvSpPr/>
          <p:nvPr/>
        </p:nvSpPr>
        <p:spPr>
          <a:xfrm>
            <a:off x="9352800" y="5841720"/>
            <a:ext cx="1947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Any problem?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Guess!</a:t>
            </a:r>
            <a:endParaRPr b="0" lang="en-US" sz="4000" spc="-1" strike="noStrike">
              <a:solidFill>
                <a:srgbClr val="ffffff"/>
              </a:solidFill>
              <a:latin typeface="Corbel"/>
            </a:endParaRPr>
          </a:p>
        </p:txBody>
      </p:sp>
      <p:sp>
        <p:nvSpPr>
          <p:cNvPr id="21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20" name="Picture 3" descr=""/>
          <p:cNvPicPr/>
          <p:nvPr/>
        </p:nvPicPr>
        <p:blipFill>
          <a:blip r:embed="rId1"/>
          <a:stretch/>
        </p:blipFill>
        <p:spPr>
          <a:xfrm>
            <a:off x="954000" y="2175480"/>
            <a:ext cx="8924400" cy="4523400"/>
          </a:xfrm>
          <a:prstGeom prst="rect">
            <a:avLst/>
          </a:prstGeom>
          <a:ln>
            <a:noFill/>
          </a:ln>
        </p:spPr>
      </p:pic>
    </p:spTree>
  </p:cSld>
  <mc:AlternateContent>
    <mc:Choice Requires="p14">
      <p:transition spd="slow" p14:dur="2000"/>
    </mc:Choice>
    <mc:Fallback>
      <p:transition spd="slow"/>
    </mc:Fallback>
  </mc:AlternateContent>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More info?</a:t>
            </a:r>
            <a:endParaRPr b="0" lang="en-US" sz="4000" spc="-1" strike="noStrike">
              <a:solidFill>
                <a:srgbClr val="ffffff"/>
              </a:solidFill>
              <a:latin typeface="Corbel"/>
            </a:endParaRPr>
          </a:p>
        </p:txBody>
      </p:sp>
      <p:sp>
        <p:nvSpPr>
          <p:cNvPr id="102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25" name="Picture 3" descr=""/>
          <p:cNvPicPr/>
          <p:nvPr/>
        </p:nvPicPr>
        <p:blipFill>
          <a:blip r:embed="rId1"/>
          <a:stretch/>
        </p:blipFill>
        <p:spPr>
          <a:xfrm>
            <a:off x="460800" y="2533680"/>
            <a:ext cx="11465280" cy="2579040"/>
          </a:xfrm>
          <a:prstGeom prst="rect">
            <a:avLst/>
          </a:prstGeom>
          <a:ln>
            <a:noFill/>
          </a:ln>
        </p:spPr>
      </p:pic>
    </p:spTree>
  </p:cSld>
  <mc:AlternateContent>
    <mc:Choice Requires="p14">
      <p:transition spd="slow" p14:dur="2000"/>
    </mc:Choice>
    <mc:Fallback>
      <p:transition spd="slow"/>
    </mc:Fallback>
  </mc:AlternateContent>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02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28" name="Picture 3" descr=""/>
          <p:cNvPicPr/>
          <p:nvPr/>
        </p:nvPicPr>
        <p:blipFill>
          <a:blip r:embed="rId1"/>
          <a:stretch/>
        </p:blipFill>
        <p:spPr>
          <a:xfrm>
            <a:off x="1554480" y="709200"/>
            <a:ext cx="8339040" cy="5439240"/>
          </a:xfrm>
          <a:prstGeom prst="rect">
            <a:avLst/>
          </a:prstGeom>
          <a:ln>
            <a:noFill/>
          </a:ln>
        </p:spPr>
      </p:pic>
    </p:spTree>
  </p:cSld>
  <mc:AlternateContent>
    <mc:Choice Requires="p14">
      <p:transition spd="slow" p14:dur="2000"/>
    </mc:Choice>
    <mc:Fallback>
      <p:transition spd="slow"/>
    </mc:Fallback>
  </mc:AlternateContent>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TextShape 1"/>
          <p:cNvSpPr txBox="1"/>
          <p:nvPr/>
        </p:nvSpPr>
        <p:spPr>
          <a:xfrm>
            <a:off x="1154880" y="1447920"/>
            <a:ext cx="8825400" cy="3329280"/>
          </a:xfrm>
          <a:prstGeom prst="rect">
            <a:avLst/>
          </a:prstGeom>
          <a:noFill/>
          <a:ln>
            <a:noFill/>
          </a:ln>
        </p:spPr>
        <p:txBody>
          <a:bodyPr anchor="b">
            <a:noAutofit/>
          </a:bodyPr>
          <a:p>
            <a:endParaRPr b="0" lang="en-US" sz="1800" spc="-1" strike="noStrike">
              <a:solidFill>
                <a:srgbClr val="ffffff"/>
              </a:solidFill>
              <a:latin typeface="Corbel"/>
            </a:endParaRPr>
          </a:p>
        </p:txBody>
      </p:sp>
      <p:sp>
        <p:nvSpPr>
          <p:cNvPr id="1030"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pic>
        <p:nvPicPr>
          <p:cNvPr id="1031" name="Picture 3" descr=""/>
          <p:cNvPicPr/>
          <p:nvPr/>
        </p:nvPicPr>
        <p:blipFill>
          <a:blip r:embed="rId1"/>
          <a:stretch/>
        </p:blipFill>
        <p:spPr>
          <a:xfrm>
            <a:off x="2576160" y="1285560"/>
            <a:ext cx="7039440" cy="4286520"/>
          </a:xfrm>
          <a:prstGeom prst="rect">
            <a:avLst/>
          </a:prstGeom>
          <a:ln>
            <a:noFill/>
          </a:ln>
        </p:spPr>
      </p:pic>
    </p:spTree>
  </p:cSld>
  <mc:AlternateContent>
    <mc:Choice Requires="p14">
      <p:transition spd="slow" p14:dur="2000"/>
    </mc:Choice>
    <mc:Fallback>
      <p:transition spd="slow"/>
    </mc:Fallback>
  </mc:AlternateContent>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Classification vs prediction</a:t>
            </a:r>
            <a:endParaRPr b="0" lang="en-US" sz="4000" spc="-1" strike="noStrike">
              <a:solidFill>
                <a:srgbClr val="ffffff"/>
              </a:solidFill>
              <a:latin typeface="Corbel"/>
            </a:endParaRPr>
          </a:p>
        </p:txBody>
      </p:sp>
      <p:sp>
        <p:nvSpPr>
          <p:cNvPr id="103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1034"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B35D6647-D8FC-437F-98C7-327904910885}" type="datetime1">
              <a:rPr b="0" lang="en-US" sz="1050" spc="-1" strike="noStrike">
                <a:solidFill>
                  <a:srgbClr val="ffffff"/>
                </a:solidFill>
                <a:latin typeface="Corbel"/>
              </a:rPr>
              <a:t>03/18/2022</a:t>
            </a:fld>
            <a:endParaRPr b="0" lang="en-US" sz="1050" spc="-1" strike="noStrike">
              <a:latin typeface="Times New Roman"/>
            </a:endParaRPr>
          </a:p>
        </p:txBody>
      </p:sp>
      <p:sp>
        <p:nvSpPr>
          <p:cNvPr id="1035"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1036"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BD2B77F6-80B0-4E51-8DEF-C41DE606AB95}" type="slidenum">
              <a:rPr b="0" lang="en-US" sz="1200" spc="-1" strike="noStrike">
                <a:solidFill>
                  <a:srgbClr val="ffffff"/>
                </a:solidFill>
                <a:latin typeface="Corbel"/>
              </a:rPr>
              <a:t>273</a:t>
            </a:fld>
            <a:endParaRPr b="0" lang="en-US" sz="1200" spc="-1" strike="noStrike">
              <a:latin typeface="Times New Roman"/>
            </a:endParaRPr>
          </a:p>
        </p:txBody>
      </p:sp>
      <p:pic>
        <p:nvPicPr>
          <p:cNvPr id="1037" name="Picture 2" descr="Image result for comparing opium"/>
          <p:cNvPicPr/>
          <p:nvPr/>
        </p:nvPicPr>
        <p:blipFill>
          <a:blip r:embed="rId1"/>
          <a:stretch/>
        </p:blipFill>
        <p:spPr>
          <a:xfrm>
            <a:off x="7653240" y="3365280"/>
            <a:ext cx="4538160" cy="3421440"/>
          </a:xfrm>
          <a:prstGeom prst="rect">
            <a:avLst/>
          </a:prstGeom>
          <a:ln>
            <a:noFill/>
          </a:ln>
        </p:spPr>
      </p:pic>
      <p:pic>
        <p:nvPicPr>
          <p:cNvPr id="1038" name="Picture 4" descr=""/>
          <p:cNvPicPr/>
          <p:nvPr/>
        </p:nvPicPr>
        <p:blipFill>
          <a:blip r:embed="rId2"/>
          <a:stretch/>
        </p:blipFill>
        <p:spPr>
          <a:xfrm>
            <a:off x="69120" y="3365280"/>
            <a:ext cx="4465800" cy="3362760"/>
          </a:xfrm>
          <a:prstGeom prst="rect">
            <a:avLst/>
          </a:prstGeom>
          <a:ln>
            <a:noFill/>
          </a:ln>
        </p:spPr>
      </p:pic>
      <p:pic>
        <p:nvPicPr>
          <p:cNvPr id="1039" name="Picture 6" descr="Image result for multiple causes regression "/>
          <p:cNvPicPr/>
          <p:nvPr/>
        </p:nvPicPr>
        <p:blipFill>
          <a:blip r:embed="rId3"/>
          <a:stretch/>
        </p:blipFill>
        <p:spPr>
          <a:xfrm>
            <a:off x="4713120" y="2017080"/>
            <a:ext cx="2761920" cy="1657080"/>
          </a:xfrm>
          <a:prstGeom prst="rect">
            <a:avLst/>
          </a:prstGeom>
          <a:ln>
            <a:noFill/>
          </a:ln>
        </p:spPr>
      </p:pic>
    </p:spTree>
  </p:cSld>
  <mc:AlternateContent>
    <mc:Choice Requires="p14">
      <p:transition spd="slow" p14:dur="2000"/>
    </mc:Choice>
    <mc:Fallback>
      <p:transition spd="slow"/>
    </mc:Fallback>
  </mc:AlternateContent>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classification</a:t>
            </a:r>
            <a:endParaRPr b="0" lang="en-US" sz="4000" spc="-1" strike="noStrike">
              <a:solidFill>
                <a:srgbClr val="ffffff"/>
              </a:solidFill>
              <a:latin typeface="Corbel"/>
            </a:endParaRPr>
          </a:p>
        </p:txBody>
      </p:sp>
      <p:sp>
        <p:nvSpPr>
          <p:cNvPr id="104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42" name="Picture 3" descr=""/>
          <p:cNvPicPr/>
          <p:nvPr/>
        </p:nvPicPr>
        <p:blipFill>
          <a:blip r:embed="rId1"/>
          <a:stretch/>
        </p:blipFill>
        <p:spPr>
          <a:xfrm>
            <a:off x="1964880" y="3095280"/>
            <a:ext cx="8259120" cy="2695680"/>
          </a:xfrm>
          <a:prstGeom prst="rect">
            <a:avLst/>
          </a:prstGeom>
          <a:ln>
            <a:noFill/>
          </a:ln>
        </p:spPr>
      </p:pic>
    </p:spTree>
  </p:cSld>
  <mc:AlternateContent>
    <mc:Choice Requires="p14">
      <p:transition spd="slow" p14:dur="2000"/>
    </mc:Choice>
    <mc:Fallback>
      <p:transition spd="slow"/>
    </mc:Fallback>
  </mc:AlternateContent>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prediction</a:t>
            </a:r>
            <a:endParaRPr b="0" lang="en-US" sz="4000" spc="-1" strike="noStrike">
              <a:solidFill>
                <a:srgbClr val="ffffff"/>
              </a:solidFill>
              <a:latin typeface="Corbel"/>
            </a:endParaRPr>
          </a:p>
        </p:txBody>
      </p:sp>
      <p:sp>
        <p:nvSpPr>
          <p:cNvPr id="104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45" name="Picture 3" descr=""/>
          <p:cNvPicPr/>
          <p:nvPr/>
        </p:nvPicPr>
        <p:blipFill>
          <a:blip r:embed="rId1"/>
          <a:stretch/>
        </p:blipFill>
        <p:spPr>
          <a:xfrm>
            <a:off x="1940760" y="2766960"/>
            <a:ext cx="8306640" cy="2924280"/>
          </a:xfrm>
          <a:prstGeom prst="rect">
            <a:avLst/>
          </a:prstGeom>
          <a:ln>
            <a:noFill/>
          </a:ln>
        </p:spPr>
      </p:pic>
    </p:spTree>
  </p:cSld>
  <mc:AlternateContent>
    <mc:Choice Requires="p14">
      <p:transition spd="slow" p14:dur="2000"/>
    </mc:Choice>
    <mc:Fallback>
      <p:transition spd="slow"/>
    </mc:Fallback>
  </mc:AlternateContent>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Regression??</a:t>
            </a:r>
            <a:br/>
            <a:endParaRPr b="0" lang="en-US" sz="4000" spc="-1" strike="noStrike">
              <a:solidFill>
                <a:srgbClr val="ffffff"/>
              </a:solidFill>
              <a:latin typeface="Corbel"/>
            </a:endParaRPr>
          </a:p>
        </p:txBody>
      </p:sp>
      <p:sp>
        <p:nvSpPr>
          <p:cNvPr id="104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t>
            </a:r>
            <a:r>
              <a:rPr b="0" lang="en-US" sz="2200" spc="-1" strike="noStrike">
                <a:solidFill>
                  <a:srgbClr val="ffffff"/>
                </a:solidFill>
                <a:latin typeface="Corbel"/>
              </a:rPr>
              <a:t>our team used </a:t>
            </a:r>
            <a:r>
              <a:rPr b="0" i="1" lang="en-US" sz="2200" spc="-1" strike="noStrike">
                <a:solidFill>
                  <a:srgbClr val="ffffff"/>
                </a:solidFill>
                <a:latin typeface="Corbel"/>
              </a:rPr>
              <a:t>logistic regression</a:t>
            </a:r>
            <a:r>
              <a:rPr b="0" lang="en-US" sz="2200" spc="-1" strike="noStrike">
                <a:solidFill>
                  <a:srgbClr val="ffffff"/>
                </a:solidFill>
                <a:latin typeface="Corbel"/>
              </a:rPr>
              <a:t> to perform </a:t>
            </a:r>
            <a:r>
              <a:rPr b="0" i="1" lang="en-US" sz="2200" spc="-1" strike="noStrike">
                <a:solidFill>
                  <a:srgbClr val="ffffff"/>
                </a:solidFill>
                <a:latin typeface="Corbel"/>
              </a:rPr>
              <a:t>classification</a:t>
            </a:r>
            <a:r>
              <a:rPr b="0" lang="en-US" sz="2200" spc="-1" strike="noStrike">
                <a:solidFill>
                  <a:srgbClr val="ffffff"/>
                </a:solidFill>
                <a:latin typeface="Corbel"/>
              </a:rPr>
              <a:t>.</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04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50" name="Picture 3" descr=""/>
          <p:cNvPicPr/>
          <p:nvPr/>
        </p:nvPicPr>
        <p:blipFill>
          <a:blip r:embed="rId1"/>
          <a:stretch/>
        </p:blipFill>
        <p:spPr>
          <a:xfrm>
            <a:off x="1761840" y="2838240"/>
            <a:ext cx="8316000" cy="2781360"/>
          </a:xfrm>
          <a:prstGeom prst="rect">
            <a:avLst/>
          </a:prstGeom>
          <a:ln>
            <a:noFill/>
          </a:ln>
        </p:spPr>
      </p:pic>
    </p:spTree>
  </p:cSld>
  <mc:AlternateContent>
    <mc:Choice Requires="p14">
      <p:transition spd="slow" p14:dur="2000"/>
    </mc:Choice>
    <mc:Fallback>
      <p:transition spd="slow"/>
    </mc:Fallback>
  </mc:AlternateContent>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to start?</a:t>
            </a:r>
            <a:endParaRPr b="0" lang="en-US" sz="4000" spc="-1" strike="noStrike">
              <a:solidFill>
                <a:srgbClr val="ffffff"/>
              </a:solidFill>
              <a:latin typeface="Corbel"/>
            </a:endParaRPr>
          </a:p>
        </p:txBody>
      </p:sp>
      <p:sp>
        <p:nvSpPr>
          <p:cNvPr id="105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53" name="Picture 3" descr=""/>
          <p:cNvPicPr/>
          <p:nvPr/>
        </p:nvPicPr>
        <p:blipFill>
          <a:blip r:embed="rId1"/>
          <a:stretch/>
        </p:blipFill>
        <p:spPr>
          <a:xfrm>
            <a:off x="1581120" y="2904840"/>
            <a:ext cx="8135280" cy="2647800"/>
          </a:xfrm>
          <a:prstGeom prst="rect">
            <a:avLst/>
          </a:prstGeom>
          <a:ln>
            <a:noFill/>
          </a:ln>
        </p:spPr>
      </p:pic>
    </p:spTree>
  </p:cSld>
  <mc:AlternateContent>
    <mc:Choice Requires="p14">
      <p:transition spd="slow" p14:dur="2000"/>
    </mc:Choice>
    <mc:Fallback>
      <p:transition spd="slow"/>
    </mc:Fallback>
  </mc:AlternateContent>
</p:sld>
</file>

<file path=ppt/slides/slide2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05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56" name="Picture 3" descr=""/>
          <p:cNvPicPr/>
          <p:nvPr/>
        </p:nvPicPr>
        <p:blipFill>
          <a:blip r:embed="rId1"/>
          <a:stretch/>
        </p:blipFill>
        <p:spPr>
          <a:xfrm>
            <a:off x="1517400" y="2631960"/>
            <a:ext cx="9885600" cy="250020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Attitude of machine learning</a:t>
            </a:r>
            <a:endParaRPr b="0" lang="en-US" sz="4000" spc="-1" strike="noStrike">
              <a:solidFill>
                <a:srgbClr val="ffffff"/>
              </a:solidFill>
              <a:latin typeface="Corbel"/>
            </a:endParaRPr>
          </a:p>
        </p:txBody>
      </p:sp>
      <p:sp>
        <p:nvSpPr>
          <p:cNvPr id="222"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Think carefully  - perfectionism – get it right on the first shot</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Give it a shot! – get it wrong – try again – ITERATE</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05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059" name="Picture 3" descr=""/>
          <p:cNvPicPr/>
          <p:nvPr/>
        </p:nvPicPr>
        <p:blipFill>
          <a:blip r:embed="rId1"/>
          <a:stretch/>
        </p:blipFill>
        <p:spPr>
          <a:xfrm>
            <a:off x="1793520" y="3317040"/>
            <a:ext cx="8601480" cy="262620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0" name="TextShape 1"/>
          <p:cNvSpPr txBox="1"/>
          <p:nvPr/>
        </p:nvSpPr>
        <p:spPr>
          <a:xfrm>
            <a:off x="1154880" y="1447920"/>
            <a:ext cx="8825400" cy="3329280"/>
          </a:xfrm>
          <a:prstGeom prst="rect">
            <a:avLst/>
          </a:prstGeom>
          <a:noFill/>
          <a:ln>
            <a:noFill/>
          </a:ln>
        </p:spPr>
        <p:txBody>
          <a:bodyPr anchor="b">
            <a:noAutofit/>
          </a:bodyPr>
          <a:p>
            <a:endParaRPr b="0" lang="en-US" sz="1800" spc="-1" strike="noStrike">
              <a:solidFill>
                <a:srgbClr val="ffffff"/>
              </a:solidFill>
              <a:latin typeface="Corbel"/>
            </a:endParaRPr>
          </a:p>
        </p:txBody>
      </p:sp>
      <p:sp>
        <p:nvSpPr>
          <p:cNvPr id="141"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Brave enough?</a:t>
            </a:r>
            <a:endParaRPr b="0" lang="en-US" sz="4000" spc="-1" strike="noStrike">
              <a:solidFill>
                <a:srgbClr val="ffffff"/>
              </a:solidFill>
              <a:latin typeface="Corbel"/>
            </a:endParaRPr>
          </a:p>
        </p:txBody>
      </p:sp>
      <p:sp>
        <p:nvSpPr>
          <p:cNvPr id="224"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Let’s iterate …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Unlocking the next slide </a:t>
            </a:r>
            <a:r>
              <a:rPr b="0" lang="en-US" sz="2200" spc="-1" strike="noStrike">
                <a:solidFill>
                  <a:srgbClr val="ffffff"/>
                </a:solidFill>
                <a:latin typeface="Wingdings"/>
              </a:rPr>
              <a:t></a:t>
            </a:r>
            <a:r>
              <a:rPr b="0" lang="en-US" sz="2200" spc="-1" strike="noStrike">
                <a:solidFill>
                  <a:srgbClr val="ffffff"/>
                </a:solidFill>
                <a:latin typeface="Corbel"/>
              </a:rPr>
              <a:t>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2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27" name="Picture 3" descr=""/>
          <p:cNvPicPr/>
          <p:nvPr/>
        </p:nvPicPr>
        <p:blipFill>
          <a:blip r:embed="rId1"/>
          <a:stretch/>
        </p:blipFill>
        <p:spPr>
          <a:xfrm>
            <a:off x="1202760" y="2011680"/>
            <a:ext cx="8595000" cy="43390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2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30" name="Picture 4" descr=""/>
          <p:cNvPicPr/>
          <p:nvPr/>
        </p:nvPicPr>
        <p:blipFill>
          <a:blip r:embed="rId1"/>
          <a:stretch/>
        </p:blipFill>
        <p:spPr>
          <a:xfrm>
            <a:off x="772920" y="1038600"/>
            <a:ext cx="9727560" cy="4457520"/>
          </a:xfrm>
          <a:prstGeom prst="rect">
            <a:avLst/>
          </a:prstGeom>
          <a:ln>
            <a:noFill/>
          </a:ln>
        </p:spPr>
      </p:pic>
      <p:pic>
        <p:nvPicPr>
          <p:cNvPr id="231" name="Picture 5" descr=""/>
          <p:cNvPicPr/>
          <p:nvPr/>
        </p:nvPicPr>
        <p:blipFill>
          <a:blip r:embed="rId2"/>
          <a:stretch/>
        </p:blipFill>
        <p:spPr>
          <a:xfrm>
            <a:off x="772920" y="5722560"/>
            <a:ext cx="5077080" cy="9903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to use the info?</a:t>
            </a:r>
            <a:endParaRPr b="0" lang="en-US" sz="4000" spc="-1" strike="noStrike">
              <a:solidFill>
                <a:srgbClr val="ffffff"/>
              </a:solidFill>
              <a:latin typeface="Corbel"/>
            </a:endParaRPr>
          </a:p>
        </p:txBody>
      </p:sp>
      <p:sp>
        <p:nvSpPr>
          <p:cNvPr id="23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34" name="Picture 3" descr=""/>
          <p:cNvPicPr/>
          <p:nvPr/>
        </p:nvPicPr>
        <p:blipFill>
          <a:blip r:embed="rId1"/>
          <a:stretch/>
        </p:blipFill>
        <p:spPr>
          <a:xfrm>
            <a:off x="1202760" y="2128320"/>
            <a:ext cx="8745120" cy="430776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Guess now </a:t>
            </a:r>
            <a:endParaRPr b="0" lang="en-US" sz="4000" spc="-1" strike="noStrike">
              <a:solidFill>
                <a:srgbClr val="ffffff"/>
              </a:solidFill>
              <a:latin typeface="Corbel"/>
            </a:endParaRPr>
          </a:p>
        </p:txBody>
      </p:sp>
      <p:sp>
        <p:nvSpPr>
          <p:cNvPr id="23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37" name="Picture 3" descr=""/>
          <p:cNvPicPr/>
          <p:nvPr/>
        </p:nvPicPr>
        <p:blipFill>
          <a:blip r:embed="rId1"/>
          <a:stretch/>
        </p:blipFill>
        <p:spPr>
          <a:xfrm>
            <a:off x="936360" y="1888200"/>
            <a:ext cx="9675000" cy="46836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 bad guess </a:t>
            </a:r>
            <a:r>
              <a:rPr b="0" lang="en-US" sz="4000" spc="-1" strike="noStrike" cap="all">
                <a:solidFill>
                  <a:srgbClr val="ffffff"/>
                </a:solidFill>
                <a:latin typeface="Wingdings"/>
              </a:rPr>
              <a:t></a:t>
            </a:r>
            <a:r>
              <a:rPr b="0" lang="en-US" sz="4000" spc="-1" strike="noStrike" cap="all">
                <a:solidFill>
                  <a:srgbClr val="ffffff"/>
                </a:solidFill>
                <a:latin typeface="Corbel"/>
              </a:rPr>
              <a:t> </a:t>
            </a:r>
            <a:endParaRPr b="0" lang="en-US" sz="4000" spc="-1" strike="noStrike">
              <a:solidFill>
                <a:srgbClr val="ffffff"/>
              </a:solidFill>
              <a:latin typeface="Corbel"/>
            </a:endParaRPr>
          </a:p>
        </p:txBody>
      </p:sp>
      <p:sp>
        <p:nvSpPr>
          <p:cNvPr id="23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40" name="Picture 3" descr=""/>
          <p:cNvPicPr/>
          <p:nvPr/>
        </p:nvPicPr>
        <p:blipFill>
          <a:blip r:embed="rId1"/>
          <a:stretch/>
        </p:blipFill>
        <p:spPr>
          <a:xfrm>
            <a:off x="1408320" y="2207520"/>
            <a:ext cx="8818200" cy="439056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4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43" name="Picture 3" descr=""/>
          <p:cNvPicPr/>
          <p:nvPr/>
        </p:nvPicPr>
        <p:blipFill>
          <a:blip r:embed="rId1"/>
          <a:stretch/>
        </p:blipFill>
        <p:spPr>
          <a:xfrm>
            <a:off x="1485360" y="1746720"/>
            <a:ext cx="9183600" cy="473580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Is weight useful?</a:t>
            </a:r>
            <a:endParaRPr b="0" lang="en-US" sz="4000" spc="-1" strike="noStrike">
              <a:solidFill>
                <a:srgbClr val="ffffff"/>
              </a:solidFill>
              <a:latin typeface="Corbel"/>
            </a:endParaRPr>
          </a:p>
        </p:txBody>
      </p:sp>
      <p:sp>
        <p:nvSpPr>
          <p:cNvPr id="24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46" name="Picture 3" descr=""/>
          <p:cNvPicPr/>
          <p:nvPr/>
        </p:nvPicPr>
        <p:blipFill>
          <a:blip r:embed="rId1"/>
          <a:stretch/>
        </p:blipFill>
        <p:spPr>
          <a:xfrm>
            <a:off x="3556800" y="1845000"/>
            <a:ext cx="5075640" cy="453924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Regression: putting line through stuff  </a:t>
            </a:r>
            <a:endParaRPr b="0" lang="en-US" sz="4000" spc="-1" strike="noStrike">
              <a:solidFill>
                <a:srgbClr val="ffffff"/>
              </a:solidFill>
              <a:latin typeface="Corbel"/>
            </a:endParaRPr>
          </a:p>
        </p:txBody>
      </p:sp>
      <p:sp>
        <p:nvSpPr>
          <p:cNvPr id="24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49" name="Picture 4" descr=""/>
          <p:cNvPicPr/>
          <p:nvPr/>
        </p:nvPicPr>
        <p:blipFill>
          <a:blip r:embed="rId1"/>
          <a:stretch/>
        </p:blipFill>
        <p:spPr>
          <a:xfrm>
            <a:off x="1996920" y="2157120"/>
            <a:ext cx="8196120" cy="42926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5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52" name="Picture 3" descr=""/>
          <p:cNvPicPr/>
          <p:nvPr/>
        </p:nvPicPr>
        <p:blipFill>
          <a:blip r:embed="rId1"/>
          <a:stretch/>
        </p:blipFill>
        <p:spPr>
          <a:xfrm>
            <a:off x="887400" y="2011680"/>
            <a:ext cx="3737520" cy="3407760"/>
          </a:xfrm>
          <a:prstGeom prst="rect">
            <a:avLst/>
          </a:prstGeom>
          <a:ln>
            <a:noFill/>
          </a:ln>
        </p:spPr>
      </p:pic>
      <p:pic>
        <p:nvPicPr>
          <p:cNvPr id="253" name="Picture 4" descr=""/>
          <p:cNvPicPr/>
          <p:nvPr/>
        </p:nvPicPr>
        <p:blipFill>
          <a:blip r:embed="rId2"/>
          <a:stretch/>
        </p:blipFill>
        <p:spPr>
          <a:xfrm>
            <a:off x="5678640" y="2046600"/>
            <a:ext cx="3935160" cy="35125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1154880" y="1447920"/>
            <a:ext cx="8825400" cy="3329280"/>
          </a:xfrm>
          <a:prstGeom prst="rect">
            <a:avLst/>
          </a:prstGeom>
          <a:noFill/>
          <a:ln>
            <a:noFill/>
          </a:ln>
        </p:spPr>
        <p:txBody>
          <a:bodyPr anchor="b">
            <a:noAutofit/>
          </a:bodyPr>
          <a:p>
            <a:pPr>
              <a:lnSpc>
                <a:spcPct val="85000"/>
              </a:lnSpc>
            </a:pPr>
            <a:r>
              <a:rPr b="0" lang="en-US" sz="7200" spc="-1" strike="noStrike" cap="all">
                <a:solidFill>
                  <a:srgbClr val="ffffff"/>
                </a:solidFill>
                <a:latin typeface="Corbel"/>
              </a:rPr>
              <a:t>To do </a:t>
            </a:r>
            <a:endParaRPr b="0" lang="en-US" sz="7200" spc="-1" strike="noStrike">
              <a:solidFill>
                <a:srgbClr val="ffffff"/>
              </a:solidFill>
              <a:latin typeface="Corbel"/>
            </a:endParaRPr>
          </a:p>
        </p:txBody>
      </p:sp>
      <p:sp>
        <p:nvSpPr>
          <p:cNvPr id="143"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This one!</a:t>
            </a:r>
            <a:endParaRPr b="0" lang="en-US" sz="4000" spc="-1" strike="noStrike">
              <a:solidFill>
                <a:srgbClr val="ffffff"/>
              </a:solidFill>
              <a:latin typeface="Corbel"/>
            </a:endParaRPr>
          </a:p>
        </p:txBody>
      </p:sp>
      <p:sp>
        <p:nvSpPr>
          <p:cNvPr id="25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56" name="Picture 3" descr=""/>
          <p:cNvPicPr/>
          <p:nvPr/>
        </p:nvPicPr>
        <p:blipFill>
          <a:blip r:embed="rId1"/>
          <a:stretch/>
        </p:blipFill>
        <p:spPr>
          <a:xfrm>
            <a:off x="1737360" y="2011680"/>
            <a:ext cx="5297760" cy="4724280"/>
          </a:xfrm>
          <a:prstGeom prst="rect">
            <a:avLst/>
          </a:prstGeom>
          <a:ln>
            <a:noFill/>
          </a:ln>
        </p:spPr>
      </p:pic>
      <p:sp>
        <p:nvSpPr>
          <p:cNvPr id="257" name="CustomShape 3"/>
          <p:cNvSpPr/>
          <p:nvPr/>
        </p:nvSpPr>
        <p:spPr>
          <a:xfrm>
            <a:off x="8935200" y="5629680"/>
            <a:ext cx="205128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rPr>
              <a:t>Why not?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5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60" name="Picture 3" descr=""/>
          <p:cNvPicPr/>
          <p:nvPr/>
        </p:nvPicPr>
        <p:blipFill>
          <a:blip r:embed="rId1"/>
          <a:stretch/>
        </p:blipFill>
        <p:spPr>
          <a:xfrm>
            <a:off x="169200" y="2011680"/>
            <a:ext cx="8868240" cy="3664800"/>
          </a:xfrm>
          <a:prstGeom prst="rect">
            <a:avLst/>
          </a:prstGeom>
          <a:ln>
            <a:noFill/>
          </a:ln>
        </p:spPr>
      </p:pic>
      <p:pic>
        <p:nvPicPr>
          <p:cNvPr id="261" name="Picture 4" descr=""/>
          <p:cNvPicPr/>
          <p:nvPr/>
        </p:nvPicPr>
        <p:blipFill>
          <a:blip r:embed="rId2"/>
          <a:stretch/>
        </p:blipFill>
        <p:spPr>
          <a:xfrm>
            <a:off x="7069320" y="3114360"/>
            <a:ext cx="1961640" cy="582480"/>
          </a:xfrm>
          <a:prstGeom prst="rect">
            <a:avLst/>
          </a:prstGeom>
          <a:ln>
            <a:noFill/>
          </a:ln>
        </p:spPr>
      </p:pic>
      <p:sp>
        <p:nvSpPr>
          <p:cNvPr id="262" name="CustomShape 3"/>
          <p:cNvSpPr/>
          <p:nvPr/>
        </p:nvSpPr>
        <p:spPr>
          <a:xfrm>
            <a:off x="9196920" y="5762520"/>
            <a:ext cx="24228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Weight is useless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We have a feature</a:t>
            </a:r>
            <a:endParaRPr b="0" lang="en-US" sz="4000" spc="-1" strike="noStrike">
              <a:solidFill>
                <a:srgbClr val="ffffff"/>
              </a:solidFill>
              <a:latin typeface="Corbel"/>
            </a:endParaRPr>
          </a:p>
        </p:txBody>
      </p:sp>
      <p:sp>
        <p:nvSpPr>
          <p:cNvPr id="26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65" name="Picture 3" descr=""/>
          <p:cNvPicPr/>
          <p:nvPr/>
        </p:nvPicPr>
        <p:blipFill>
          <a:blip r:embed="rId1"/>
          <a:stretch/>
        </p:blipFill>
        <p:spPr>
          <a:xfrm>
            <a:off x="750600" y="2216160"/>
            <a:ext cx="10236240" cy="449244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6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68" name="Picture 3" descr=""/>
          <p:cNvPicPr/>
          <p:nvPr/>
        </p:nvPicPr>
        <p:blipFill>
          <a:blip r:embed="rId1"/>
          <a:stretch/>
        </p:blipFill>
        <p:spPr>
          <a:xfrm>
            <a:off x="1553040" y="1638000"/>
            <a:ext cx="8687520" cy="49532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Best fit line?</a:t>
            </a:r>
            <a:endParaRPr b="0" lang="en-US" sz="4000" spc="-1" strike="noStrike">
              <a:solidFill>
                <a:srgbClr val="ffffff"/>
              </a:solidFill>
              <a:latin typeface="Corbel"/>
            </a:endParaRPr>
          </a:p>
        </p:txBody>
      </p:sp>
      <p:sp>
        <p:nvSpPr>
          <p:cNvPr id="27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1" name="Picture 3" descr=""/>
          <p:cNvPicPr/>
          <p:nvPr/>
        </p:nvPicPr>
        <p:blipFill>
          <a:blip r:embed="rId1"/>
          <a:stretch/>
        </p:blipFill>
        <p:spPr>
          <a:xfrm>
            <a:off x="695880" y="2011680"/>
            <a:ext cx="7928640" cy="448740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7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4" name="Picture 3" descr=""/>
          <p:cNvPicPr/>
          <p:nvPr/>
        </p:nvPicPr>
        <p:blipFill>
          <a:blip r:embed="rId1"/>
          <a:stretch/>
        </p:blipFill>
        <p:spPr>
          <a:xfrm>
            <a:off x="1591200" y="1792800"/>
            <a:ext cx="8611560" cy="486756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7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7" name="Picture 3" descr=""/>
          <p:cNvPicPr/>
          <p:nvPr/>
        </p:nvPicPr>
        <p:blipFill>
          <a:blip r:embed="rId1"/>
          <a:stretch/>
        </p:blipFill>
        <p:spPr>
          <a:xfrm>
            <a:off x="2090160" y="2445840"/>
            <a:ext cx="8009280" cy="33375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7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80" name="Picture 3" descr=""/>
          <p:cNvPicPr/>
          <p:nvPr/>
        </p:nvPicPr>
        <p:blipFill>
          <a:blip r:embed="rId1"/>
          <a:stretch/>
        </p:blipFill>
        <p:spPr>
          <a:xfrm>
            <a:off x="679320" y="1638000"/>
            <a:ext cx="10830960" cy="495324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8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83" name="Picture 3" descr=""/>
          <p:cNvPicPr/>
          <p:nvPr/>
        </p:nvPicPr>
        <p:blipFill>
          <a:blip r:embed="rId1"/>
          <a:stretch/>
        </p:blipFill>
        <p:spPr>
          <a:xfrm>
            <a:off x="1839960" y="2246760"/>
            <a:ext cx="8509680" cy="373572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8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86" name="Picture 3" descr=""/>
          <p:cNvPicPr/>
          <p:nvPr/>
        </p:nvPicPr>
        <p:blipFill>
          <a:blip r:embed="rId1"/>
          <a:stretch/>
        </p:blipFill>
        <p:spPr>
          <a:xfrm>
            <a:off x="288720" y="2011680"/>
            <a:ext cx="11612160" cy="48484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projects</a:t>
            </a:r>
            <a:endParaRPr b="0" lang="en-US" sz="4000" spc="-1" strike="noStrike">
              <a:solidFill>
                <a:srgbClr val="ffffff"/>
              </a:solidFill>
              <a:latin typeface="Corbel"/>
            </a:endParaRPr>
          </a:p>
        </p:txBody>
      </p:sp>
      <p:sp>
        <p:nvSpPr>
          <p:cNvPr id="145" name="TextShape 2"/>
          <p:cNvSpPr txBox="1"/>
          <p:nvPr/>
        </p:nvSpPr>
        <p:spPr>
          <a:xfrm>
            <a:off x="1202760" y="2011680"/>
            <a:ext cx="9783720" cy="4205880"/>
          </a:xfrm>
          <a:prstGeom prst="rect">
            <a:avLst/>
          </a:prstGeom>
          <a:noFill/>
          <a:ln>
            <a:noFill/>
          </a:ln>
        </p:spPr>
        <p:txBody>
          <a:bodyPr>
            <a:normAutofit fontScale="36000"/>
          </a:bodyPr>
          <a:p>
            <a:pPr marL="182880" indent="-18252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Which Debts Are Worth the Bank's Effort?  (kruskal wallis/chisq/linear regression)  most of it are tests. In the last, there is regression. Search for a better option</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a:t>
            </a:r>
            <a:r>
              <a:rPr b="0" lang="en-US" sz="2200" spc="-1" strike="noStrike" u="sng">
                <a:solidFill>
                  <a:srgbClr val="6eac1c"/>
                </a:solidFill>
                <a:uFillTx/>
                <a:latin typeface="Corbel"/>
                <a:hlinkClick r:id="rId3"/>
              </a:rPr>
              <a:t>projects.datacamp.com/projects/504</a:t>
            </a:r>
            <a:r>
              <a:rPr b="0" lang="en-US" sz="2200" spc="-1" strike="noStrike">
                <a:solidFill>
                  <a:srgbClr val="ffffff"/>
                </a:solidFill>
                <a:latin typeface="Corbel"/>
              </a:rPr>
              <a:t>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Disney Movies and Box Office Success (regression (ML) and bootstrap)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Looks great    - simple linear regression. Bootstrapping in rather awkward way.   Make second choice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4"/>
              </a:rPr>
              <a:t>https://</a:t>
            </a:r>
            <a:r>
              <a:rPr b="0" lang="en-US" sz="2200" spc="-1" strike="noStrike" u="sng">
                <a:solidFill>
                  <a:srgbClr val="6eac1c"/>
                </a:solidFill>
                <a:uFillTx/>
                <a:latin typeface="Corbel"/>
                <a:hlinkClick r:id="rId5"/>
              </a:rPr>
              <a:t>learn.datacamp.com/projects/740</a:t>
            </a:r>
            <a:r>
              <a:rPr b="0" lang="en-US" sz="2200" spc="-1" strike="noStrike">
                <a:solidFill>
                  <a:srgbClr val="ffffff"/>
                </a:solidFill>
                <a:latin typeface="Corbel"/>
              </a:rPr>
              <a:t>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Predicting Credit Card Approvals</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6"/>
              </a:rPr>
              <a:t>https://</a:t>
            </a:r>
            <a:r>
              <a:rPr b="0" lang="en-US" sz="2200" spc="-1" strike="noStrike" u="sng">
                <a:solidFill>
                  <a:srgbClr val="6eac1c"/>
                </a:solidFill>
                <a:uFillTx/>
                <a:latin typeface="Corbel"/>
                <a:hlinkClick r:id="rId7"/>
              </a:rPr>
              <a:t>learn.datacamp.com/projects/558</a:t>
            </a:r>
            <a:r>
              <a:rPr b="0" lang="en-US" sz="2200" spc="-1" strike="noStrike">
                <a:solidFill>
                  <a:srgbClr val="ffffff"/>
                </a:solidFill>
                <a:latin typeface="Corbel"/>
              </a:rPr>
              <a:t>     logistic regression – splitting – missing values – preprocessing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Very good, first option- however, it has gridsearch cv and a bit of hyperparameters</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Give Life: Predict Blood Donations   [advanced .. Has TPOT for ML)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8"/>
              </a:rPr>
              <a:t>https://</a:t>
            </a:r>
            <a:r>
              <a:rPr b="0" lang="en-US" sz="2200" spc="-1" strike="noStrike" u="sng">
                <a:solidFill>
                  <a:srgbClr val="6eac1c"/>
                </a:solidFill>
                <a:uFillTx/>
                <a:latin typeface="Corbel"/>
                <a:hlinkClick r:id="rId9"/>
              </a:rPr>
              <a:t>projects.datacamp.com/projects/646</a:t>
            </a:r>
            <a:r>
              <a:rPr b="0" lang="en-US" sz="2200" spc="-1" strike="noStrike">
                <a:solidFill>
                  <a:srgbClr val="ffffff"/>
                </a:solidFill>
                <a:latin typeface="Corbel"/>
              </a:rPr>
              <a:t>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Heart of machine learning</a:t>
            </a:r>
            <a:endParaRPr b="0" lang="en-US" sz="4000" spc="-1" strike="noStrike">
              <a:solidFill>
                <a:srgbClr val="ffffff"/>
              </a:solidFill>
              <a:latin typeface="Corbel"/>
            </a:endParaRPr>
          </a:p>
        </p:txBody>
      </p:sp>
      <p:sp>
        <p:nvSpPr>
          <p:cNvPr id="28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Know ur score(eg. RMSE)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Play with parameters(intercept and slope) to minimize ur error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9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91" name="Picture 3" descr=""/>
          <p:cNvPicPr/>
          <p:nvPr/>
        </p:nvPicPr>
        <p:blipFill>
          <a:blip r:embed="rId1"/>
          <a:stretch/>
        </p:blipFill>
        <p:spPr>
          <a:xfrm>
            <a:off x="2119320" y="1863720"/>
            <a:ext cx="7950600" cy="405324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Not much</a:t>
            </a:r>
            <a:endParaRPr b="0" lang="en-US" sz="4000" spc="-1" strike="noStrike">
              <a:solidFill>
                <a:srgbClr val="ffffff"/>
              </a:solidFill>
              <a:latin typeface="Corbel"/>
            </a:endParaRPr>
          </a:p>
        </p:txBody>
      </p:sp>
      <p:sp>
        <p:nvSpPr>
          <p:cNvPr id="29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94" name="Picture 3" descr=""/>
          <p:cNvPicPr/>
          <p:nvPr/>
        </p:nvPicPr>
        <p:blipFill>
          <a:blip r:embed="rId1"/>
          <a:stretch/>
        </p:blipFill>
        <p:spPr>
          <a:xfrm>
            <a:off x="2239920" y="2001600"/>
            <a:ext cx="7624080" cy="372024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9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97" name="Picture 3" descr=""/>
          <p:cNvPicPr/>
          <p:nvPr/>
        </p:nvPicPr>
        <p:blipFill>
          <a:blip r:embed="rId1"/>
          <a:stretch/>
        </p:blipFill>
        <p:spPr>
          <a:xfrm>
            <a:off x="2076120" y="1756440"/>
            <a:ext cx="8037360" cy="433692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9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00" name="Picture 3" descr=""/>
          <p:cNvPicPr/>
          <p:nvPr/>
        </p:nvPicPr>
        <p:blipFill>
          <a:blip r:embed="rId1"/>
          <a:stretch/>
        </p:blipFill>
        <p:spPr>
          <a:xfrm>
            <a:off x="1591560" y="2011680"/>
            <a:ext cx="9006480" cy="376308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IT WAS A LINE</a:t>
            </a:r>
            <a:endParaRPr b="0" lang="en-US" sz="4000" spc="-1" strike="noStrike">
              <a:solidFill>
                <a:srgbClr val="ffffff"/>
              </a:solidFill>
              <a:latin typeface="Corbel"/>
            </a:endParaRPr>
          </a:p>
        </p:txBody>
      </p:sp>
      <p:sp>
        <p:nvSpPr>
          <p:cNvPr id="30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03" name="Picture 3" descr=""/>
          <p:cNvPicPr/>
          <p:nvPr/>
        </p:nvPicPr>
        <p:blipFill>
          <a:blip r:embed="rId1"/>
          <a:stretch/>
        </p:blipFill>
        <p:spPr>
          <a:xfrm>
            <a:off x="1768320" y="2167920"/>
            <a:ext cx="8652960" cy="3893040"/>
          </a:xfrm>
          <a:prstGeom prst="rect">
            <a:avLst/>
          </a:prstGeom>
          <a:ln>
            <a:noFill/>
          </a:ln>
        </p:spPr>
      </p:pic>
      <p:sp>
        <p:nvSpPr>
          <p:cNvPr id="304" name="CustomShape 3"/>
          <p:cNvSpPr/>
          <p:nvPr/>
        </p:nvSpPr>
        <p:spPr>
          <a:xfrm>
            <a:off x="9375840" y="6217920"/>
            <a:ext cx="17341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0000"/>
                </a:solidFill>
                <a:latin typeface="Corbel"/>
              </a:rPr>
              <a:t>Statistics?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NOW A PLANE</a:t>
            </a:r>
            <a:endParaRPr b="0" lang="en-US" sz="4000" spc="-1" strike="noStrike">
              <a:solidFill>
                <a:srgbClr val="ffffff"/>
              </a:solidFill>
              <a:latin typeface="Corbel"/>
            </a:endParaRPr>
          </a:p>
        </p:txBody>
      </p:sp>
      <p:sp>
        <p:nvSpPr>
          <p:cNvPr id="30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07" name="Picture 3" descr=""/>
          <p:cNvPicPr/>
          <p:nvPr/>
        </p:nvPicPr>
        <p:blipFill>
          <a:blip r:embed="rId1"/>
          <a:stretch/>
        </p:blipFill>
        <p:spPr>
          <a:xfrm>
            <a:off x="483840" y="1792800"/>
            <a:ext cx="11221560" cy="494388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0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10" name="Picture 3" descr=""/>
          <p:cNvPicPr/>
          <p:nvPr/>
        </p:nvPicPr>
        <p:blipFill>
          <a:blip r:embed="rId1"/>
          <a:stretch/>
        </p:blipFill>
        <p:spPr>
          <a:xfrm>
            <a:off x="1992960" y="2112120"/>
            <a:ext cx="7768440" cy="410544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ENOUGH IMPROVEMENT?</a:t>
            </a:r>
            <a:endParaRPr b="0" lang="en-US" sz="4000" spc="-1" strike="noStrike">
              <a:solidFill>
                <a:srgbClr val="ffffff"/>
              </a:solidFill>
              <a:latin typeface="Corbel"/>
            </a:endParaRPr>
          </a:p>
        </p:txBody>
      </p:sp>
      <p:sp>
        <p:nvSpPr>
          <p:cNvPr id="31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13" name="Picture 4" descr=""/>
          <p:cNvPicPr/>
          <p:nvPr/>
        </p:nvPicPr>
        <p:blipFill>
          <a:blip r:embed="rId1"/>
          <a:stretch/>
        </p:blipFill>
        <p:spPr>
          <a:xfrm>
            <a:off x="1469880" y="2474640"/>
            <a:ext cx="8574120" cy="374292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1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16" name="Picture 3" descr=""/>
          <p:cNvPicPr/>
          <p:nvPr/>
        </p:nvPicPr>
        <p:blipFill>
          <a:blip r:embed="rId1"/>
          <a:stretch/>
        </p:blipFill>
        <p:spPr>
          <a:xfrm>
            <a:off x="2233080" y="1919880"/>
            <a:ext cx="7104960" cy="40078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Agenda</a:t>
            </a:r>
            <a:r>
              <a:rPr b="0" lang="en-US" sz="4000" spc="-1" strike="noStrike" cap="all">
                <a:solidFill>
                  <a:srgbClr val="ffffff"/>
                </a:solidFill>
                <a:latin typeface="Corbel"/>
              </a:rPr>
              <a:t>	</a:t>
            </a:r>
            <a:endParaRPr b="0" lang="en-US" sz="4000" spc="-1" strike="noStrike">
              <a:solidFill>
                <a:srgbClr val="ffffff"/>
              </a:solidFill>
              <a:latin typeface="Corbel"/>
            </a:endParaRPr>
          </a:p>
        </p:txBody>
      </p:sp>
      <p:sp>
        <p:nvSpPr>
          <p:cNvPr id="14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Multiple linear regression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Logistic regression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Machine learning</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Project</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Machine learning pillar!</a:t>
            </a:r>
            <a:endParaRPr b="0" lang="en-US" sz="4000" spc="-1" strike="noStrike">
              <a:solidFill>
                <a:srgbClr val="ffffff"/>
              </a:solidFill>
              <a:latin typeface="Corbel"/>
            </a:endParaRPr>
          </a:p>
        </p:txBody>
      </p:sp>
      <p:sp>
        <p:nvSpPr>
          <p:cNvPr id="318"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lang="en-US" sz="2200" spc="-1" strike="noStrike">
                <a:solidFill>
                  <a:srgbClr val="ffffff"/>
                </a:solidFill>
                <a:latin typeface="Corbel"/>
              </a:rPr>
              <a:t>Does it take a long time to try it?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If No, then do it. Even if it’s not very justified</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2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21" name="Picture 3" descr=""/>
          <p:cNvPicPr/>
          <p:nvPr/>
        </p:nvPicPr>
        <p:blipFill>
          <a:blip r:embed="rId1"/>
          <a:stretch/>
        </p:blipFill>
        <p:spPr>
          <a:xfrm>
            <a:off x="855360" y="1792800"/>
            <a:ext cx="10478520" cy="450576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Any guesses? </a:t>
            </a:r>
            <a:endParaRPr b="0" lang="en-US" sz="4000" spc="-1" strike="noStrike">
              <a:solidFill>
                <a:srgbClr val="ffffff"/>
              </a:solidFill>
              <a:latin typeface="Corbel"/>
            </a:endParaRPr>
          </a:p>
        </p:txBody>
      </p:sp>
      <p:sp>
        <p:nvSpPr>
          <p:cNvPr id="32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24" name="Picture 3" descr=""/>
          <p:cNvPicPr/>
          <p:nvPr/>
        </p:nvPicPr>
        <p:blipFill>
          <a:blip r:embed="rId1"/>
          <a:stretch/>
        </p:blipFill>
        <p:spPr>
          <a:xfrm>
            <a:off x="726120" y="2244960"/>
            <a:ext cx="10421280" cy="419112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9:4:4 nutrition rule </a:t>
            </a:r>
            <a:endParaRPr b="0" lang="en-US" sz="4000" spc="-1" strike="noStrike">
              <a:solidFill>
                <a:srgbClr val="ffffff"/>
              </a:solidFill>
              <a:latin typeface="Corbel"/>
            </a:endParaRPr>
          </a:p>
        </p:txBody>
      </p:sp>
      <p:sp>
        <p:nvSpPr>
          <p:cNvPr id="32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27" name="Picture 3" descr=""/>
          <p:cNvPicPr/>
          <p:nvPr/>
        </p:nvPicPr>
        <p:blipFill>
          <a:blip r:embed="rId1"/>
          <a:stretch/>
        </p:blipFill>
        <p:spPr>
          <a:xfrm>
            <a:off x="726120" y="2244960"/>
            <a:ext cx="10421280" cy="419112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2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30" name="Picture 3" descr=""/>
          <p:cNvPicPr/>
          <p:nvPr/>
        </p:nvPicPr>
        <p:blipFill>
          <a:blip r:embed="rId1"/>
          <a:stretch/>
        </p:blipFill>
        <p:spPr>
          <a:xfrm>
            <a:off x="974520" y="2151000"/>
            <a:ext cx="8809560" cy="443988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9:4:4</a:t>
            </a:r>
            <a:endParaRPr b="0" lang="en-US" sz="4000" spc="-1" strike="noStrike">
              <a:solidFill>
                <a:srgbClr val="ffffff"/>
              </a:solidFill>
              <a:latin typeface="Corbel"/>
            </a:endParaRPr>
          </a:p>
        </p:txBody>
      </p:sp>
      <p:sp>
        <p:nvSpPr>
          <p:cNvPr id="33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33" name="Picture 3" descr=""/>
          <p:cNvPicPr/>
          <p:nvPr/>
        </p:nvPicPr>
        <p:blipFill>
          <a:blip r:embed="rId1"/>
          <a:stretch/>
        </p:blipFill>
        <p:spPr>
          <a:xfrm>
            <a:off x="2135160" y="2912400"/>
            <a:ext cx="6648840" cy="330516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Feature engineering</a:t>
            </a:r>
            <a:endParaRPr b="0" lang="en-US" sz="4000" spc="-1" strike="noStrike">
              <a:solidFill>
                <a:srgbClr val="ffffff"/>
              </a:solidFill>
              <a:latin typeface="Corbel"/>
            </a:endParaRPr>
          </a:p>
        </p:txBody>
      </p:sp>
      <p:sp>
        <p:nvSpPr>
          <p:cNvPr id="33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36" name="Picture 3" descr=""/>
          <p:cNvPicPr/>
          <p:nvPr/>
        </p:nvPicPr>
        <p:blipFill>
          <a:blip r:embed="rId1"/>
          <a:stretch/>
        </p:blipFill>
        <p:spPr>
          <a:xfrm>
            <a:off x="764640" y="2223720"/>
            <a:ext cx="10660320" cy="4243320"/>
          </a:xfrm>
          <a:prstGeom prst="rect">
            <a:avLst/>
          </a:prstGeom>
          <a:ln>
            <a:noFill/>
          </a:ln>
        </p:spPr>
      </p:pic>
      <p:sp>
        <p:nvSpPr>
          <p:cNvPr id="337" name="CustomShape 3"/>
          <p:cNvSpPr/>
          <p:nvPr/>
        </p:nvSpPr>
        <p:spPr>
          <a:xfrm>
            <a:off x="3045960" y="2469240"/>
            <a:ext cx="23331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orbel"/>
              </a:rPr>
              <a:t>What’s this 143?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3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40" name="Picture 3" descr=""/>
          <p:cNvPicPr/>
          <p:nvPr/>
        </p:nvPicPr>
        <p:blipFill>
          <a:blip r:embed="rId1"/>
          <a:stretch/>
        </p:blipFill>
        <p:spPr>
          <a:xfrm>
            <a:off x="583920" y="2388240"/>
            <a:ext cx="11021760" cy="382932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4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43" name="Picture 3" descr=""/>
          <p:cNvPicPr/>
          <p:nvPr/>
        </p:nvPicPr>
        <p:blipFill>
          <a:blip r:embed="rId1"/>
          <a:stretch/>
        </p:blipFill>
        <p:spPr>
          <a:xfrm>
            <a:off x="1851120" y="2206800"/>
            <a:ext cx="8487720" cy="422928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4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46" name="Picture 3" descr=""/>
          <p:cNvPicPr/>
          <p:nvPr/>
        </p:nvPicPr>
        <p:blipFill>
          <a:blip r:embed="rId1"/>
          <a:stretch/>
        </p:blipFill>
        <p:spPr>
          <a:xfrm>
            <a:off x="984600" y="2011680"/>
            <a:ext cx="9226800" cy="45896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to choose? </a:t>
            </a:r>
            <a:endParaRPr b="0" lang="en-US" sz="4000" spc="-1" strike="noStrike">
              <a:solidFill>
                <a:srgbClr val="ffffff"/>
              </a:solidFill>
              <a:latin typeface="Corbel"/>
            </a:endParaRPr>
          </a:p>
        </p:txBody>
      </p:sp>
      <p:sp>
        <p:nvSpPr>
          <p:cNvPr id="14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50" name="Picture 3" descr=""/>
          <p:cNvPicPr/>
          <p:nvPr/>
        </p:nvPicPr>
        <p:blipFill>
          <a:blip r:embed="rId1"/>
          <a:stretch/>
        </p:blipFill>
        <p:spPr>
          <a:xfrm>
            <a:off x="457200" y="2616480"/>
            <a:ext cx="11275200" cy="299628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4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49" name="Picture 3" descr=""/>
          <p:cNvPicPr/>
          <p:nvPr/>
        </p:nvPicPr>
        <p:blipFill>
          <a:blip r:embed="rId1"/>
          <a:stretch/>
        </p:blipFill>
        <p:spPr>
          <a:xfrm>
            <a:off x="1446120" y="2011680"/>
            <a:ext cx="9297360" cy="426744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5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52" name="Picture 3" descr=""/>
          <p:cNvPicPr/>
          <p:nvPr/>
        </p:nvPicPr>
        <p:blipFill>
          <a:blip r:embed="rId1"/>
          <a:stretch/>
        </p:blipFill>
        <p:spPr>
          <a:xfrm>
            <a:off x="2346480" y="3047760"/>
            <a:ext cx="7497000" cy="213336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Train – test - validate … </a:t>
            </a:r>
            <a:endParaRPr b="0" lang="en-US" sz="4000" spc="-1" strike="noStrike">
              <a:solidFill>
                <a:srgbClr val="ffffff"/>
              </a:solidFill>
              <a:latin typeface="Corbel"/>
            </a:endParaRPr>
          </a:p>
        </p:txBody>
      </p:sp>
      <p:sp>
        <p:nvSpPr>
          <p:cNvPr id="35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55" name="Picture 3" descr=""/>
          <p:cNvPicPr/>
          <p:nvPr/>
        </p:nvPicPr>
        <p:blipFill>
          <a:blip r:embed="rId1"/>
          <a:stretch/>
        </p:blipFill>
        <p:spPr>
          <a:xfrm>
            <a:off x="2532240" y="2118960"/>
            <a:ext cx="7125480" cy="399132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he got..</a:t>
            </a:r>
            <a:endParaRPr b="0" lang="en-US" sz="4000" spc="-1" strike="noStrike">
              <a:solidFill>
                <a:srgbClr val="ffffff"/>
              </a:solidFill>
              <a:latin typeface="Corbel"/>
            </a:endParaRPr>
          </a:p>
        </p:txBody>
      </p:sp>
      <p:sp>
        <p:nvSpPr>
          <p:cNvPr id="35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 more examples [data points]</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 explicit rules</a:t>
            </a:r>
            <a:endParaRPr b="0" lang="en-US" sz="2200" spc="-1" strike="noStrike">
              <a:solidFill>
                <a:srgbClr val="ffffff"/>
              </a:solidFill>
              <a:latin typeface="Corbel"/>
            </a:endParaRPr>
          </a:p>
        </p:txBody>
      </p:sp>
      <p:pic>
        <p:nvPicPr>
          <p:cNvPr id="358" name="Picture 3" descr=""/>
          <p:cNvPicPr/>
          <p:nvPr/>
        </p:nvPicPr>
        <p:blipFill>
          <a:blip r:embed="rId1"/>
          <a:stretch/>
        </p:blipFill>
        <p:spPr>
          <a:xfrm>
            <a:off x="5220000" y="3200400"/>
            <a:ext cx="5615640" cy="250452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Training</a:t>
            </a:r>
            <a:endParaRPr b="0" lang="en-US" sz="4000" spc="-1" strike="noStrike">
              <a:solidFill>
                <a:srgbClr val="ffffff"/>
              </a:solidFill>
              <a:latin typeface="Corbel"/>
            </a:endParaRPr>
          </a:p>
        </p:txBody>
      </p:sp>
      <p:sp>
        <p:nvSpPr>
          <p:cNvPr id="36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61" name="Picture 3" descr=""/>
          <p:cNvPicPr/>
          <p:nvPr/>
        </p:nvPicPr>
        <p:blipFill>
          <a:blip r:embed="rId1"/>
          <a:stretch/>
        </p:blipFill>
        <p:spPr>
          <a:xfrm>
            <a:off x="978480" y="2078280"/>
            <a:ext cx="7049160" cy="1218960"/>
          </a:xfrm>
          <a:prstGeom prst="rect">
            <a:avLst/>
          </a:prstGeom>
          <a:ln>
            <a:noFill/>
          </a:ln>
        </p:spPr>
      </p:pic>
      <p:pic>
        <p:nvPicPr>
          <p:cNvPr id="362" name="Picture 5" descr=""/>
          <p:cNvPicPr/>
          <p:nvPr/>
        </p:nvPicPr>
        <p:blipFill>
          <a:blip r:embed="rId2"/>
          <a:stretch/>
        </p:blipFill>
        <p:spPr>
          <a:xfrm>
            <a:off x="5595480" y="3713040"/>
            <a:ext cx="5615640" cy="250452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Found the pattern</a:t>
            </a:r>
            <a:endParaRPr b="0" lang="en-US" sz="4000" spc="-1" strike="noStrike">
              <a:solidFill>
                <a:srgbClr val="ffffff"/>
              </a:solidFill>
              <a:latin typeface="Corbel"/>
            </a:endParaRPr>
          </a:p>
        </p:txBody>
      </p:sp>
      <p:sp>
        <p:nvSpPr>
          <p:cNvPr id="36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65" name="Picture 3" descr=""/>
          <p:cNvPicPr/>
          <p:nvPr/>
        </p:nvPicPr>
        <p:blipFill>
          <a:blip r:embed="rId1"/>
          <a:stretch/>
        </p:blipFill>
        <p:spPr>
          <a:xfrm>
            <a:off x="2949840" y="2662920"/>
            <a:ext cx="6289920" cy="2579760"/>
          </a:xfrm>
          <a:prstGeom prst="rect">
            <a:avLst/>
          </a:prstGeom>
          <a:ln>
            <a:noFill/>
          </a:ln>
        </p:spPr>
      </p:pic>
      <p:sp>
        <p:nvSpPr>
          <p:cNvPr id="366" name="CustomShape 3"/>
          <p:cNvSpPr/>
          <p:nvPr/>
        </p:nvSpPr>
        <p:spPr>
          <a:xfrm>
            <a:off x="1491480" y="5545800"/>
            <a:ext cx="19994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Fits perfectly!</a:t>
            </a:r>
            <a:endParaRPr b="0" lang="en-US" sz="1800" spc="-1" strike="noStrike">
              <a:latin typeface="Arial"/>
            </a:endParaRPr>
          </a:p>
        </p:txBody>
      </p:sp>
      <p:sp>
        <p:nvSpPr>
          <p:cNvPr id="367" name="CustomShape 4"/>
          <p:cNvSpPr/>
          <p:nvPr/>
        </p:nvSpPr>
        <p:spPr>
          <a:xfrm>
            <a:off x="8853840" y="5709600"/>
            <a:ext cx="17769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Go to exam?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Try another example!!</a:t>
            </a:r>
            <a:endParaRPr b="0" lang="en-US" sz="4000" spc="-1" strike="noStrike">
              <a:solidFill>
                <a:srgbClr val="ffffff"/>
              </a:solidFill>
              <a:latin typeface="Corbel"/>
            </a:endParaRPr>
          </a:p>
        </p:txBody>
      </p:sp>
      <p:sp>
        <p:nvSpPr>
          <p:cNvPr id="36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70" name="Picture 3" descr=""/>
          <p:cNvPicPr/>
          <p:nvPr/>
        </p:nvPicPr>
        <p:blipFill>
          <a:blip r:embed="rId1"/>
          <a:stretch/>
        </p:blipFill>
        <p:spPr>
          <a:xfrm>
            <a:off x="4177080" y="2141280"/>
            <a:ext cx="3835080" cy="394668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More examples before exam</a:t>
            </a:r>
            <a:endParaRPr b="0" lang="en-US" sz="4000" spc="-1" strike="noStrike">
              <a:solidFill>
                <a:srgbClr val="ffffff"/>
              </a:solidFill>
              <a:latin typeface="Corbel"/>
            </a:endParaRPr>
          </a:p>
        </p:txBody>
      </p:sp>
      <p:sp>
        <p:nvSpPr>
          <p:cNvPr id="37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73" name="Picture 3" descr=""/>
          <p:cNvPicPr/>
          <p:nvPr/>
        </p:nvPicPr>
        <p:blipFill>
          <a:blip r:embed="rId1"/>
          <a:stretch/>
        </p:blipFill>
        <p:spPr>
          <a:xfrm>
            <a:off x="3932640" y="2752920"/>
            <a:ext cx="4324680" cy="182880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Tries his model</a:t>
            </a:r>
            <a:endParaRPr b="0" lang="en-US" sz="4000" spc="-1" strike="noStrike">
              <a:solidFill>
                <a:srgbClr val="ffffff"/>
              </a:solidFill>
              <a:latin typeface="Corbel"/>
            </a:endParaRPr>
          </a:p>
        </p:txBody>
      </p:sp>
      <p:sp>
        <p:nvSpPr>
          <p:cNvPr id="37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76" name="Picture 3" descr=""/>
          <p:cNvPicPr/>
          <p:nvPr/>
        </p:nvPicPr>
        <p:blipFill>
          <a:blip r:embed="rId1"/>
          <a:stretch/>
        </p:blipFill>
        <p:spPr>
          <a:xfrm>
            <a:off x="3694320" y="2371320"/>
            <a:ext cx="4286520" cy="1743120"/>
          </a:xfrm>
          <a:prstGeom prst="rect">
            <a:avLst/>
          </a:prstGeom>
          <a:ln>
            <a:noFill/>
          </a:ln>
        </p:spPr>
      </p:pic>
      <p:pic>
        <p:nvPicPr>
          <p:cNvPr id="377" name="Picture 4" descr=""/>
          <p:cNvPicPr/>
          <p:nvPr/>
        </p:nvPicPr>
        <p:blipFill>
          <a:blip r:embed="rId2"/>
          <a:stretch/>
        </p:blipFill>
        <p:spPr>
          <a:xfrm>
            <a:off x="3651120" y="4560480"/>
            <a:ext cx="4372200" cy="165708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now?</a:t>
            </a:r>
            <a:endParaRPr b="0" lang="en-US" sz="4000" spc="-1" strike="noStrike">
              <a:solidFill>
                <a:srgbClr val="ffffff"/>
              </a:solidFill>
              <a:latin typeface="Corbel"/>
            </a:endParaRPr>
          </a:p>
        </p:txBody>
      </p:sp>
      <p:sp>
        <p:nvSpPr>
          <p:cNvPr id="379"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start over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go to the exam anyway.</a:t>
            </a:r>
            <a:endParaRPr b="0" lang="en-US" sz="2200" spc="-1" strike="noStrike">
              <a:solidFill>
                <a:srgbClr val="ffffff"/>
              </a:solidFill>
              <a:latin typeface="Corbel"/>
            </a:endParaRPr>
          </a:p>
        </p:txBody>
      </p:sp>
      <p:pic>
        <p:nvPicPr>
          <p:cNvPr id="380" name="Picture 3" descr=""/>
          <p:cNvPicPr/>
          <p:nvPr/>
        </p:nvPicPr>
        <p:blipFill>
          <a:blip r:embed="rId1"/>
          <a:stretch/>
        </p:blipFill>
        <p:spPr>
          <a:xfrm>
            <a:off x="4692240" y="2011680"/>
            <a:ext cx="7499520" cy="40525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Which model?</a:t>
            </a:r>
            <a:endParaRPr b="0" lang="en-US" sz="4000" spc="-1" strike="noStrike">
              <a:solidFill>
                <a:srgbClr val="ffffff"/>
              </a:solidFill>
              <a:latin typeface="Corbel"/>
            </a:endParaRPr>
          </a:p>
        </p:txBody>
      </p:sp>
      <p:sp>
        <p:nvSpPr>
          <p:cNvPr id="15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53" name="Picture 4" descr=""/>
          <p:cNvPicPr/>
          <p:nvPr/>
        </p:nvPicPr>
        <p:blipFill>
          <a:blip r:embed="rId1"/>
          <a:stretch/>
        </p:blipFill>
        <p:spPr>
          <a:xfrm>
            <a:off x="83880" y="1574280"/>
            <a:ext cx="12021840" cy="4424760"/>
          </a:xfrm>
          <a:prstGeom prst="rect">
            <a:avLst/>
          </a:prstGeom>
          <a:ln>
            <a:noFill/>
          </a:ln>
        </p:spPr>
      </p:pic>
      <p:sp>
        <p:nvSpPr>
          <p:cNvPr id="154" name="CustomShape 3"/>
          <p:cNvSpPr/>
          <p:nvPr/>
        </p:nvSpPr>
        <p:spPr>
          <a:xfrm>
            <a:off x="8565120" y="6436800"/>
            <a:ext cx="36392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Risk dictates chemo cycles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3 am</a:t>
            </a:r>
            <a:endParaRPr b="0" lang="en-US" sz="4000" spc="-1" strike="noStrike">
              <a:solidFill>
                <a:srgbClr val="ffffff"/>
              </a:solidFill>
              <a:latin typeface="Corbel"/>
            </a:endParaRPr>
          </a:p>
        </p:txBody>
      </p:sp>
      <p:sp>
        <p:nvSpPr>
          <p:cNvPr id="38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83" name="Picture 3" descr=""/>
          <p:cNvPicPr/>
          <p:nvPr/>
        </p:nvPicPr>
        <p:blipFill>
          <a:blip r:embed="rId1"/>
          <a:stretch/>
        </p:blipFill>
        <p:spPr>
          <a:xfrm>
            <a:off x="3166200" y="2559960"/>
            <a:ext cx="5857200" cy="310932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8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86" name="Picture 3" descr=""/>
          <p:cNvPicPr/>
          <p:nvPr/>
        </p:nvPicPr>
        <p:blipFill>
          <a:blip r:embed="rId1"/>
          <a:stretch/>
        </p:blipFill>
        <p:spPr>
          <a:xfrm>
            <a:off x="2346480" y="2674080"/>
            <a:ext cx="7497000" cy="354348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TextShape 1"/>
          <p:cNvSpPr txBox="1"/>
          <p:nvPr/>
        </p:nvSpPr>
        <p:spPr>
          <a:xfrm>
            <a:off x="1202760" y="284040"/>
            <a:ext cx="9783720" cy="1508400"/>
          </a:xfrm>
          <a:prstGeom prst="rect">
            <a:avLst/>
          </a:prstGeom>
          <a:noFill/>
          <a:ln>
            <a:noFill/>
          </a:ln>
        </p:spPr>
        <p:txBody>
          <a:bodyPr anchor="ctr">
            <a:normAutofit/>
          </a:bodyPr>
          <a:p>
            <a:pPr>
              <a:lnSpc>
                <a:spcPct val="85000"/>
              </a:lnSpc>
            </a:pPr>
            <a:r>
              <a:rPr b="0" lang="en-US" sz="4000" spc="-1" strike="noStrike" cap="all">
                <a:solidFill>
                  <a:srgbClr val="ffffff"/>
                </a:solidFill>
                <a:latin typeface="Corbel"/>
              </a:rPr>
              <a:t>Testing phase in ML/AI</a:t>
            </a:r>
            <a:endParaRPr b="0" lang="en-US" sz="4000" spc="-1" strike="noStrike">
              <a:solidFill>
                <a:srgbClr val="ffffff"/>
              </a:solidFill>
              <a:latin typeface="Corbel"/>
            </a:endParaRPr>
          </a:p>
        </p:txBody>
      </p:sp>
      <p:sp>
        <p:nvSpPr>
          <p:cNvPr id="38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89" name="Picture 3" descr=""/>
          <p:cNvPicPr/>
          <p:nvPr/>
        </p:nvPicPr>
        <p:blipFill>
          <a:blip r:embed="rId1"/>
          <a:stretch/>
        </p:blipFill>
        <p:spPr>
          <a:xfrm>
            <a:off x="1594800" y="2731680"/>
            <a:ext cx="9002160" cy="139428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9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92" name="Picture 3" descr=""/>
          <p:cNvPicPr/>
          <p:nvPr/>
        </p:nvPicPr>
        <p:blipFill>
          <a:blip r:embed="rId1"/>
          <a:stretch/>
        </p:blipFill>
        <p:spPr>
          <a:xfrm>
            <a:off x="2461320" y="2195280"/>
            <a:ext cx="5239080" cy="3838680"/>
          </a:xfrm>
          <a:prstGeom prst="rect">
            <a:avLst/>
          </a:prstGeom>
          <a:ln>
            <a:noFill/>
          </a:ln>
        </p:spPr>
      </p:pic>
      <p:sp>
        <p:nvSpPr>
          <p:cNvPr id="393" name="CustomShape 3"/>
          <p:cNvSpPr/>
          <p:nvPr/>
        </p:nvSpPr>
        <p:spPr>
          <a:xfrm>
            <a:off x="9124560" y="6033240"/>
            <a:ext cx="19994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Fits perfectly!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No trust</a:t>
            </a:r>
            <a:endParaRPr b="0" lang="en-US" sz="4000" spc="-1" strike="noStrike">
              <a:solidFill>
                <a:srgbClr val="ffffff"/>
              </a:solidFill>
              <a:latin typeface="Corbel"/>
            </a:endParaRPr>
          </a:p>
        </p:txBody>
      </p:sp>
      <p:sp>
        <p:nvSpPr>
          <p:cNvPr id="395"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well he performs on new tasks</a:t>
            </a:r>
            <a:endParaRPr b="0" lang="en-US" sz="2200" spc="-1" strike="noStrike">
              <a:solidFill>
                <a:srgbClr val="ffffff"/>
              </a:solidFill>
              <a:latin typeface="Corbel"/>
            </a:endParaRPr>
          </a:p>
        </p:txBody>
      </p:sp>
      <p:pic>
        <p:nvPicPr>
          <p:cNvPr id="396" name="Picture 3" descr=""/>
          <p:cNvPicPr/>
          <p:nvPr/>
        </p:nvPicPr>
        <p:blipFill>
          <a:blip r:embed="rId1"/>
          <a:stretch/>
        </p:blipFill>
        <p:spPr>
          <a:xfrm>
            <a:off x="2693880" y="3826800"/>
            <a:ext cx="6801480" cy="115236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9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99" name="Picture 3" descr=""/>
          <p:cNvPicPr/>
          <p:nvPr/>
        </p:nvPicPr>
        <p:blipFill>
          <a:blip r:embed="rId1"/>
          <a:stretch/>
        </p:blipFill>
        <p:spPr>
          <a:xfrm>
            <a:off x="2560680" y="3359160"/>
            <a:ext cx="7068240" cy="113328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Fails on testing?     Game over… </a:t>
            </a:r>
            <a:endParaRPr b="0" lang="en-US" sz="4000" spc="-1" strike="noStrike">
              <a:solidFill>
                <a:srgbClr val="ffffff"/>
              </a:solidFill>
              <a:latin typeface="Corbel"/>
            </a:endParaRPr>
          </a:p>
        </p:txBody>
      </p:sp>
      <p:sp>
        <p:nvSpPr>
          <p:cNvPr id="40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02" name="Picture 3" descr=""/>
          <p:cNvPicPr/>
          <p:nvPr/>
        </p:nvPicPr>
        <p:blipFill>
          <a:blip r:embed="rId1"/>
          <a:stretch/>
        </p:blipFill>
        <p:spPr>
          <a:xfrm>
            <a:off x="2941920" y="2797560"/>
            <a:ext cx="6306120" cy="363852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0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05" name="Picture 3" descr=""/>
          <p:cNvPicPr/>
          <p:nvPr/>
        </p:nvPicPr>
        <p:blipFill>
          <a:blip r:embed="rId1"/>
          <a:stretch/>
        </p:blipFill>
        <p:spPr>
          <a:xfrm>
            <a:off x="1632960" y="1947600"/>
            <a:ext cx="8925840" cy="296244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0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08" name="Picture 3" descr=""/>
          <p:cNvPicPr/>
          <p:nvPr/>
        </p:nvPicPr>
        <p:blipFill>
          <a:blip r:embed="rId1"/>
          <a:stretch/>
        </p:blipFill>
        <p:spPr>
          <a:xfrm>
            <a:off x="2586960" y="626040"/>
            <a:ext cx="6620400" cy="857160"/>
          </a:xfrm>
          <a:prstGeom prst="rect">
            <a:avLst/>
          </a:prstGeom>
          <a:ln>
            <a:noFill/>
          </a:ln>
        </p:spPr>
      </p:pic>
      <p:pic>
        <p:nvPicPr>
          <p:cNvPr id="409" name="Picture 8" descr="Students who have great relationships with their teachers are healthier in  adulthood - Study Finds"/>
          <p:cNvPicPr/>
          <p:nvPr/>
        </p:nvPicPr>
        <p:blipFill>
          <a:blip r:embed="rId2"/>
          <a:stretch/>
        </p:blipFill>
        <p:spPr>
          <a:xfrm>
            <a:off x="6603480" y="2712240"/>
            <a:ext cx="4762080" cy="3797280"/>
          </a:xfrm>
          <a:prstGeom prst="rect">
            <a:avLst/>
          </a:prstGeom>
          <a:ln>
            <a:noFill/>
          </a:ln>
        </p:spPr>
      </p:pic>
      <p:pic>
        <p:nvPicPr>
          <p:cNvPr id="410" name="Picture 5" descr=""/>
          <p:cNvPicPr/>
          <p:nvPr/>
        </p:nvPicPr>
        <p:blipFill>
          <a:blip r:embed="rId3"/>
          <a:stretch/>
        </p:blipFill>
        <p:spPr>
          <a:xfrm>
            <a:off x="1017000" y="2713320"/>
            <a:ext cx="3796200" cy="379620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1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413" name="CustomShape 3"/>
          <p:cNvSpPr/>
          <p:nvPr/>
        </p:nvSpPr>
        <p:spPr>
          <a:xfrm>
            <a:off x="1590120" y="2290680"/>
            <a:ext cx="81496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sohne"/>
              </a:rPr>
              <a:t>Testing: Only the worthy should pass! </a:t>
            </a:r>
            <a:endParaRPr b="0" lang="en-US" sz="3600" spc="-1" strike="noStrike">
              <a:latin typeface="Arial"/>
            </a:endParaRPr>
          </a:p>
        </p:txBody>
      </p:sp>
      <p:sp>
        <p:nvSpPr>
          <p:cNvPr id="414" name="CustomShape 4"/>
          <p:cNvSpPr/>
          <p:nvPr/>
        </p:nvSpPr>
        <p:spPr>
          <a:xfrm>
            <a:off x="6670440" y="5569920"/>
            <a:ext cx="49330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rPr>
              <a:t>What about helping students to improve?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Is it safe?</a:t>
            </a:r>
            <a:endParaRPr b="0" lang="en-US" sz="4000" spc="-1" strike="noStrike">
              <a:solidFill>
                <a:srgbClr val="ffffff"/>
              </a:solidFill>
              <a:latin typeface="Corbel"/>
            </a:endParaRPr>
          </a:p>
        </p:txBody>
      </p:sp>
      <p:sp>
        <p:nvSpPr>
          <p:cNvPr id="15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57" name="Picture 3" descr=""/>
          <p:cNvPicPr/>
          <p:nvPr/>
        </p:nvPicPr>
        <p:blipFill>
          <a:blip r:embed="rId1"/>
          <a:stretch/>
        </p:blipFill>
        <p:spPr>
          <a:xfrm>
            <a:off x="214560" y="2567160"/>
            <a:ext cx="11760480" cy="329652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1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417" name="CustomShape 3"/>
          <p:cNvSpPr/>
          <p:nvPr/>
        </p:nvSpPr>
        <p:spPr>
          <a:xfrm>
            <a:off x="1590120" y="2290680"/>
            <a:ext cx="81496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sohne"/>
              </a:rPr>
              <a:t>Testing: Only the worthy should pass! </a:t>
            </a:r>
            <a:endParaRPr b="0" lang="en-US" sz="3600" spc="-1" strike="noStrike">
              <a:latin typeface="Arial"/>
            </a:endParaRPr>
          </a:p>
        </p:txBody>
      </p:sp>
      <p:sp>
        <p:nvSpPr>
          <p:cNvPr id="418" name="CustomShape 4"/>
          <p:cNvSpPr/>
          <p:nvPr/>
        </p:nvSpPr>
        <p:spPr>
          <a:xfrm>
            <a:off x="485280" y="3468600"/>
            <a:ext cx="975024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rPr>
              <a:t>Validation: helping students improve</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The question</a:t>
            </a:r>
            <a:endParaRPr b="0" lang="en-US" sz="4000" spc="-1" strike="noStrike">
              <a:solidFill>
                <a:srgbClr val="ffffff"/>
              </a:solidFill>
              <a:latin typeface="Corbel"/>
            </a:endParaRPr>
          </a:p>
        </p:txBody>
      </p:sp>
      <p:sp>
        <p:nvSpPr>
          <p:cNvPr id="42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21" name="Picture 3" descr=""/>
          <p:cNvPicPr/>
          <p:nvPr/>
        </p:nvPicPr>
        <p:blipFill>
          <a:blip r:embed="rId1"/>
          <a:stretch/>
        </p:blipFill>
        <p:spPr>
          <a:xfrm>
            <a:off x="3138120" y="3066840"/>
            <a:ext cx="5915520" cy="72360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2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24" name="Picture 3" descr=""/>
          <p:cNvPicPr/>
          <p:nvPr/>
        </p:nvPicPr>
        <p:blipFill>
          <a:blip r:embed="rId1"/>
          <a:stretch/>
        </p:blipFill>
        <p:spPr>
          <a:xfrm>
            <a:off x="2171160" y="2619360"/>
            <a:ext cx="7849440" cy="161928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Breakout room 2</a:t>
            </a:r>
            <a:endParaRPr b="0" lang="en-US" sz="4000" spc="-1" strike="noStrike">
              <a:solidFill>
                <a:srgbClr val="ffffff"/>
              </a:solidFill>
              <a:latin typeface="Corbel"/>
            </a:endParaRPr>
          </a:p>
        </p:txBody>
      </p:sp>
      <p:sp>
        <p:nvSpPr>
          <p:cNvPr id="426"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learn.datacamp.com/projects/558</a:t>
            </a:r>
            <a:r>
              <a:rPr b="0" lang="en-US" sz="2200" spc="-1" strike="noStrike">
                <a:solidFill>
                  <a:srgbClr val="ffffff"/>
                </a:solidFill>
                <a:latin typeface="Corbel"/>
              </a:rPr>
              <a:t>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Smf </a:t>
            </a:r>
            <a:endParaRPr b="0" lang="en-US" sz="4000" spc="-1" strike="noStrike">
              <a:solidFill>
                <a:srgbClr val="ffffff"/>
              </a:solidFill>
              <a:latin typeface="Corbel"/>
            </a:endParaRPr>
          </a:p>
        </p:txBody>
      </p:sp>
      <p:sp>
        <p:nvSpPr>
          <p:cNvPr id="42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Easy peasy</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Reorder categories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pic>
        <p:nvPicPr>
          <p:cNvPr id="430" name="Content Placeholder 5" descr=""/>
          <p:cNvPicPr/>
          <p:nvPr/>
        </p:nvPicPr>
        <p:blipFill>
          <a:blip r:embed="rId1"/>
          <a:stretch/>
        </p:blipFill>
        <p:spPr>
          <a:xfrm>
            <a:off x="4595040" y="3538440"/>
            <a:ext cx="2999880" cy="1152000"/>
          </a:xfrm>
          <a:prstGeom prst="rect">
            <a:avLst/>
          </a:prstGeom>
          <a:ln>
            <a:noFill/>
          </a:ln>
        </p:spPr>
      </p:pic>
      <p:sp>
        <p:nvSpPr>
          <p:cNvPr id="431" name="TextShape 2"/>
          <p:cNvSpPr txBox="1"/>
          <p:nvPr/>
        </p:nvSpPr>
        <p:spPr>
          <a:xfrm>
            <a:off x="1202400" y="6422760"/>
            <a:ext cx="3000600" cy="364680"/>
          </a:xfrm>
          <a:prstGeom prst="rect">
            <a:avLst/>
          </a:prstGeom>
          <a:noFill/>
          <a:ln>
            <a:noFill/>
          </a:ln>
        </p:spPr>
        <p:txBody>
          <a:bodyPr rIns="45720" anchor="ctr">
            <a:noAutofit/>
          </a:bodyPr>
          <a:p>
            <a:pPr>
              <a:lnSpc>
                <a:spcPct val="100000"/>
              </a:lnSpc>
            </a:pPr>
            <a:fld id="{A994C9AE-59FC-43F5-8FBF-A60B46534646}" type="datetime1">
              <a:rPr b="0" lang="en-US" sz="1050" spc="-1" strike="noStrike">
                <a:solidFill>
                  <a:srgbClr val="ffffff"/>
                </a:solidFill>
                <a:latin typeface="Corbel"/>
              </a:rPr>
              <a:t>03/18/2022</a:t>
            </a:fld>
            <a:endParaRPr b="0" lang="en-US" sz="1050" spc="-1" strike="noStrike">
              <a:latin typeface="Times New Roman"/>
            </a:endParaRPr>
          </a:p>
        </p:txBody>
      </p:sp>
      <p:sp>
        <p:nvSpPr>
          <p:cNvPr id="432" name="TextShape 3"/>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433" name="TextShape 4"/>
          <p:cNvSpPr txBox="1"/>
          <p:nvPr/>
        </p:nvSpPr>
        <p:spPr>
          <a:xfrm>
            <a:off x="10658880" y="6422760"/>
            <a:ext cx="946080" cy="364680"/>
          </a:xfrm>
          <a:prstGeom prst="rect">
            <a:avLst/>
          </a:prstGeom>
          <a:noFill/>
          <a:ln>
            <a:noFill/>
          </a:ln>
        </p:spPr>
        <p:txBody>
          <a:bodyPr lIns="45720" anchor="ctr">
            <a:noAutofit/>
          </a:bodyPr>
          <a:p>
            <a:pPr>
              <a:lnSpc>
                <a:spcPct val="100000"/>
              </a:lnSpc>
            </a:pPr>
            <a:fld id="{80731BE8-838C-4D6E-AFBC-341200808006}" type="slidenum">
              <a:rPr b="0" lang="en-US" sz="1200" spc="-1" strike="noStrike">
                <a:solidFill>
                  <a:srgbClr val="ffffff"/>
                </a:solidFill>
                <a:latin typeface="Corbel"/>
              </a:rPr>
              <a:t>82</a:t>
            </a:fld>
            <a:endParaRPr b="0" lang="en-US" sz="1200" spc="-1" strike="noStrike">
              <a:latin typeface="Times New Roman"/>
            </a:endParaRPr>
          </a:p>
        </p:txBody>
      </p:sp>
      <p:pic>
        <p:nvPicPr>
          <p:cNvPr id="434" name="Picture 4" descr=""/>
          <p:cNvPicPr/>
          <p:nvPr/>
        </p:nvPicPr>
        <p:blipFill>
          <a:blip r:embed="rId2"/>
          <a:stretch/>
        </p:blipFill>
        <p:spPr>
          <a:xfrm>
            <a:off x="3727080" y="2668320"/>
            <a:ext cx="5905080" cy="137124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3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3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437"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4F5B8F27-575E-4F55-865B-B2DAD0A8532D}" type="datetime1">
              <a:rPr b="0" lang="en-US" sz="1050" spc="-1" strike="noStrike">
                <a:solidFill>
                  <a:srgbClr val="ffffff"/>
                </a:solidFill>
                <a:latin typeface="Corbel"/>
              </a:rPr>
              <a:t>03/18/2022</a:t>
            </a:fld>
            <a:endParaRPr b="0" lang="en-US" sz="1050" spc="-1" strike="noStrike">
              <a:latin typeface="Times New Roman"/>
            </a:endParaRPr>
          </a:p>
        </p:txBody>
      </p:sp>
      <p:sp>
        <p:nvSpPr>
          <p:cNvPr id="438"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439"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C6302B6D-2179-4D21-9274-713602FB4601}" type="slidenum">
              <a:rPr b="0" lang="en-US" sz="1200" spc="-1" strike="noStrike">
                <a:solidFill>
                  <a:srgbClr val="ffffff"/>
                </a:solidFill>
                <a:latin typeface="Corbel"/>
              </a:rPr>
              <a:t>82</a:t>
            </a:fld>
            <a:endParaRPr b="0" lang="en-US" sz="1200" spc="-1" strike="noStrike">
              <a:latin typeface="Times New Roman"/>
            </a:endParaRPr>
          </a:p>
        </p:txBody>
      </p:sp>
      <p:pic>
        <p:nvPicPr>
          <p:cNvPr id="440" name="Picture 3" descr=""/>
          <p:cNvPicPr/>
          <p:nvPr/>
        </p:nvPicPr>
        <p:blipFill>
          <a:blip r:embed="rId1"/>
          <a:stretch/>
        </p:blipFill>
        <p:spPr>
          <a:xfrm>
            <a:off x="488160" y="1747800"/>
            <a:ext cx="9255600" cy="426528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4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443"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C7892D89-2F87-49A5-87F5-B4416C46F1FC}" type="datetime1">
              <a:rPr b="0" lang="en-US" sz="1050" spc="-1" strike="noStrike">
                <a:solidFill>
                  <a:srgbClr val="ffffff"/>
                </a:solidFill>
                <a:latin typeface="Corbel"/>
              </a:rPr>
              <a:t>03/18/2022</a:t>
            </a:fld>
            <a:endParaRPr b="0" lang="en-US" sz="1050" spc="-1" strike="noStrike">
              <a:latin typeface="Times New Roman"/>
            </a:endParaRPr>
          </a:p>
        </p:txBody>
      </p:sp>
      <p:sp>
        <p:nvSpPr>
          <p:cNvPr id="444"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445"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2CFDEE63-6520-406C-B5A5-6DAA33844A35}" type="slidenum">
              <a:rPr b="0" lang="en-US" sz="1200" spc="-1" strike="noStrike">
                <a:solidFill>
                  <a:srgbClr val="ffffff"/>
                </a:solidFill>
                <a:latin typeface="Corbel"/>
              </a:rPr>
              <a:t>82</a:t>
            </a:fld>
            <a:endParaRPr b="0" lang="en-US" sz="1200" spc="-1" strike="noStrike">
              <a:latin typeface="Times New Roman"/>
            </a:endParaRPr>
          </a:p>
        </p:txBody>
      </p:sp>
      <p:pic>
        <p:nvPicPr>
          <p:cNvPr id="446" name="Picture 3" descr=""/>
          <p:cNvPicPr/>
          <p:nvPr/>
        </p:nvPicPr>
        <p:blipFill>
          <a:blip r:embed="rId1"/>
          <a:stretch/>
        </p:blipFill>
        <p:spPr>
          <a:xfrm>
            <a:off x="2057400" y="1738440"/>
            <a:ext cx="8076960" cy="338112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4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449"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F1D02673-2C9C-4564-A715-6157489334DD}" type="datetime1">
              <a:rPr b="0" lang="en-US" sz="1050" spc="-1" strike="noStrike">
                <a:solidFill>
                  <a:srgbClr val="ffffff"/>
                </a:solidFill>
                <a:latin typeface="Corbel"/>
              </a:rPr>
              <a:t>03/18/2022</a:t>
            </a:fld>
            <a:endParaRPr b="0" lang="en-US" sz="1050" spc="-1" strike="noStrike">
              <a:latin typeface="Times New Roman"/>
            </a:endParaRPr>
          </a:p>
        </p:txBody>
      </p:sp>
      <p:sp>
        <p:nvSpPr>
          <p:cNvPr id="450"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451"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164ADAAD-ACC9-40BB-AA7B-094565ED723B}" type="slidenum">
              <a:rPr b="0" lang="en-US" sz="1200" spc="-1" strike="noStrike">
                <a:solidFill>
                  <a:srgbClr val="ffffff"/>
                </a:solidFill>
                <a:latin typeface="Corbel"/>
              </a:rPr>
              <a:t>82</a:t>
            </a:fld>
            <a:endParaRPr b="0" lang="en-US" sz="1200" spc="-1" strike="noStrike">
              <a:latin typeface="Times New Roman"/>
            </a:endParaRPr>
          </a:p>
        </p:txBody>
      </p:sp>
      <p:pic>
        <p:nvPicPr>
          <p:cNvPr id="452" name="Picture 3" descr=""/>
          <p:cNvPicPr/>
          <p:nvPr/>
        </p:nvPicPr>
        <p:blipFill>
          <a:blip r:embed="rId1"/>
          <a:stretch/>
        </p:blipFill>
        <p:spPr>
          <a:xfrm>
            <a:off x="2209680" y="1119240"/>
            <a:ext cx="7772040" cy="461916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Shiny experience</a:t>
            </a:r>
            <a:endParaRPr b="0" lang="en-US" sz="4000" spc="-1" strike="noStrike">
              <a:solidFill>
                <a:srgbClr val="ffffff"/>
              </a:solidFill>
              <a:latin typeface="Corbel"/>
            </a:endParaRPr>
          </a:p>
        </p:txBody>
      </p:sp>
      <p:sp>
        <p:nvSpPr>
          <p:cNvPr id="454"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https://gallery.shinyapps.io/simple_regression/</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18478</TotalTime>
  <Application>LibreOffice/6.4.7.2$Linux_X86_64 LibreOffice_project/40$Build-2</Application>
  <Words>5997</Words>
  <Paragraphs>1132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2021-02-25T12:43:00Z</dcterms:created>
  <dc:creator>santarabantoosoo</dc:creator>
  <dc:description/>
  <dc:language>en-US</dc:language>
  <cp:lastModifiedBy/>
  <dcterms:modified xsi:type="dcterms:W3CDTF">2022-03-18T11:45:03Z</dcterms:modified>
  <cp:revision>602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24</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147</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289</vt:i4>
  </property>
</Properties>
</file>